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7"/>
  </p:notesMasterIdLst>
  <p:sldIdLst>
    <p:sldId id="305" r:id="rId2"/>
    <p:sldId id="306" r:id="rId3"/>
    <p:sldId id="259" r:id="rId4"/>
    <p:sldId id="297" r:id="rId5"/>
    <p:sldId id="298" r:id="rId6"/>
    <p:sldId id="303" r:id="rId7"/>
    <p:sldId id="301" r:id="rId8"/>
    <p:sldId id="257" r:id="rId9"/>
    <p:sldId id="304" r:id="rId10"/>
    <p:sldId id="308" r:id="rId11"/>
    <p:sldId id="309" r:id="rId12"/>
    <p:sldId id="310" r:id="rId13"/>
    <p:sldId id="311" r:id="rId14"/>
    <p:sldId id="307" r:id="rId15"/>
    <p:sldId id="292"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9072D"/>
    <a:srgbClr val="0099FF"/>
    <a:srgbClr val="FD9BFD"/>
    <a:srgbClr val="FF0000"/>
    <a:srgbClr val="EB05CA"/>
    <a:srgbClr val="000000"/>
    <a:srgbClr val="E7AD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67" autoAdjust="0"/>
    <p:restoredTop sz="94660"/>
  </p:normalViewPr>
  <p:slideViewPr>
    <p:cSldViewPr snapToGrid="0">
      <p:cViewPr varScale="1">
        <p:scale>
          <a:sx n="67" d="100"/>
          <a:sy n="67" d="100"/>
        </p:scale>
        <p:origin x="1084" y="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F21F2B-800B-4636-9427-97562845328D}" type="doc">
      <dgm:prSet loTypeId="urn:microsoft.com/office/officeart/2005/8/layout/chart3" loCatId="cycle" qsTypeId="urn:microsoft.com/office/officeart/2005/8/quickstyle/simple3" qsCatId="simple" csTypeId="urn:microsoft.com/office/officeart/2005/8/colors/colorful4" csCatId="colorful" phldr="1"/>
      <dgm:spPr/>
      <dgm:t>
        <a:bodyPr/>
        <a:lstStyle/>
        <a:p>
          <a:endParaRPr kumimoji="1" lang="ja-JP" altLang="en-US"/>
        </a:p>
      </dgm:t>
    </dgm:pt>
    <dgm:pt modelId="{ADF830DE-08BE-4735-AC5A-F56419A55F31}">
      <dgm:prSet phldrT="[テキスト]" custT="1"/>
      <dgm:spPr/>
      <dgm:t>
        <a:bodyPr/>
        <a:lstStyle/>
        <a:p>
          <a:endParaRPr kumimoji="1" lang="ja-JP" altLang="en-US" sz="2000" dirty="0"/>
        </a:p>
      </dgm:t>
    </dgm:pt>
    <dgm:pt modelId="{3D7B25AF-3B11-4470-A921-8FE351C94667}" type="parTrans" cxnId="{32095FA2-A207-492B-9299-AAF7646BA7C9}">
      <dgm:prSet/>
      <dgm:spPr/>
      <dgm:t>
        <a:bodyPr/>
        <a:lstStyle/>
        <a:p>
          <a:endParaRPr kumimoji="1" lang="ja-JP" altLang="en-US"/>
        </a:p>
      </dgm:t>
    </dgm:pt>
    <dgm:pt modelId="{8658F1C3-5819-465B-94C0-0418ED2A9506}" type="sibTrans" cxnId="{32095FA2-A207-492B-9299-AAF7646BA7C9}">
      <dgm:prSet/>
      <dgm:spPr/>
      <dgm:t>
        <a:bodyPr/>
        <a:lstStyle/>
        <a:p>
          <a:endParaRPr kumimoji="1" lang="ja-JP" altLang="en-US"/>
        </a:p>
      </dgm:t>
    </dgm:pt>
    <dgm:pt modelId="{BA5F5636-7615-4C35-8BB3-E21554464BED}">
      <dgm:prSet phldrT="[テキスト]" custT="1"/>
      <dgm:spPr/>
      <dgm:t>
        <a:bodyPr/>
        <a:lstStyle/>
        <a:p>
          <a:endParaRPr kumimoji="1" lang="ja-JP" altLang="en-US" sz="2000" dirty="0"/>
        </a:p>
      </dgm:t>
    </dgm:pt>
    <dgm:pt modelId="{D5A34E87-825D-465B-A08E-EBBA49DAB057}" type="parTrans" cxnId="{A6A25AC8-C37D-42F3-83D0-FF18D2A2D97C}">
      <dgm:prSet/>
      <dgm:spPr/>
      <dgm:t>
        <a:bodyPr/>
        <a:lstStyle/>
        <a:p>
          <a:endParaRPr kumimoji="1" lang="ja-JP" altLang="en-US"/>
        </a:p>
      </dgm:t>
    </dgm:pt>
    <dgm:pt modelId="{59E6F52A-577D-4693-9668-ABA56674D288}" type="sibTrans" cxnId="{A6A25AC8-C37D-42F3-83D0-FF18D2A2D97C}">
      <dgm:prSet/>
      <dgm:spPr/>
      <dgm:t>
        <a:bodyPr/>
        <a:lstStyle/>
        <a:p>
          <a:endParaRPr kumimoji="1" lang="ja-JP" altLang="en-US"/>
        </a:p>
      </dgm:t>
    </dgm:pt>
    <dgm:pt modelId="{D7050B75-9078-4548-83D7-860544FA04C8}">
      <dgm:prSet phldrT="[テキスト]" custT="1"/>
      <dgm:spPr/>
      <dgm:t>
        <a:bodyPr/>
        <a:lstStyle/>
        <a:p>
          <a:endParaRPr kumimoji="1" lang="ja-JP" altLang="en-US" sz="2000" dirty="0"/>
        </a:p>
      </dgm:t>
    </dgm:pt>
    <dgm:pt modelId="{EC4D6482-8F54-47C7-8CDA-01FCBF42B6B1}" type="parTrans" cxnId="{14522FF9-C6A0-4F0A-BB29-3312E365DE0D}">
      <dgm:prSet/>
      <dgm:spPr/>
      <dgm:t>
        <a:bodyPr/>
        <a:lstStyle/>
        <a:p>
          <a:endParaRPr kumimoji="1" lang="ja-JP" altLang="en-US"/>
        </a:p>
      </dgm:t>
    </dgm:pt>
    <dgm:pt modelId="{D0902680-87EC-4AF0-804D-88308E224255}" type="sibTrans" cxnId="{14522FF9-C6A0-4F0A-BB29-3312E365DE0D}">
      <dgm:prSet/>
      <dgm:spPr/>
      <dgm:t>
        <a:bodyPr/>
        <a:lstStyle/>
        <a:p>
          <a:endParaRPr kumimoji="1" lang="ja-JP" altLang="en-US"/>
        </a:p>
      </dgm:t>
    </dgm:pt>
    <dgm:pt modelId="{043AE456-C4DC-40C2-93BF-E380E7817E59}" type="pres">
      <dgm:prSet presAssocID="{F2F21F2B-800B-4636-9427-97562845328D}" presName="compositeShape" presStyleCnt="0">
        <dgm:presLayoutVars>
          <dgm:chMax val="7"/>
          <dgm:dir/>
          <dgm:resizeHandles val="exact"/>
        </dgm:presLayoutVars>
      </dgm:prSet>
      <dgm:spPr/>
    </dgm:pt>
    <dgm:pt modelId="{5878B356-AED3-4661-A896-BB5559785137}" type="pres">
      <dgm:prSet presAssocID="{F2F21F2B-800B-4636-9427-97562845328D}" presName="wedge1" presStyleLbl="node1" presStyleIdx="0" presStyleCnt="3" custLinFactNeighborX="-3180" custLinFactNeighborY="3127"/>
      <dgm:spPr/>
    </dgm:pt>
    <dgm:pt modelId="{899E64E8-E4FF-4567-A73C-1B6AE4B2A873}" type="pres">
      <dgm:prSet presAssocID="{F2F21F2B-800B-4636-9427-97562845328D}" presName="wedge1Tx" presStyleLbl="node1" presStyleIdx="0" presStyleCnt="3">
        <dgm:presLayoutVars>
          <dgm:chMax val="0"/>
          <dgm:chPref val="0"/>
          <dgm:bulletEnabled val="1"/>
        </dgm:presLayoutVars>
      </dgm:prSet>
      <dgm:spPr/>
    </dgm:pt>
    <dgm:pt modelId="{B731D3E4-4A3D-4554-A39D-25737865AA65}" type="pres">
      <dgm:prSet presAssocID="{F2F21F2B-800B-4636-9427-97562845328D}" presName="wedge2" presStyleLbl="node1" presStyleIdx="1" presStyleCnt="3" custLinFactNeighborX="832" custLinFactNeighborY="2020"/>
      <dgm:spPr/>
    </dgm:pt>
    <dgm:pt modelId="{65AD45BF-76C5-4A66-90E3-BDCE1D5C5E70}" type="pres">
      <dgm:prSet presAssocID="{F2F21F2B-800B-4636-9427-97562845328D}" presName="wedge2Tx" presStyleLbl="node1" presStyleIdx="1" presStyleCnt="3">
        <dgm:presLayoutVars>
          <dgm:chMax val="0"/>
          <dgm:chPref val="0"/>
          <dgm:bulletEnabled val="1"/>
        </dgm:presLayoutVars>
      </dgm:prSet>
      <dgm:spPr/>
    </dgm:pt>
    <dgm:pt modelId="{E1955FBB-49A6-4C15-86A2-6E1F62732C44}" type="pres">
      <dgm:prSet presAssocID="{F2F21F2B-800B-4636-9427-97562845328D}" presName="wedge3" presStyleLbl="node1" presStyleIdx="2" presStyleCnt="3"/>
      <dgm:spPr/>
    </dgm:pt>
    <dgm:pt modelId="{1381B7E2-895B-49C3-A365-15732CC71EFD}" type="pres">
      <dgm:prSet presAssocID="{F2F21F2B-800B-4636-9427-97562845328D}" presName="wedge3Tx" presStyleLbl="node1" presStyleIdx="2" presStyleCnt="3">
        <dgm:presLayoutVars>
          <dgm:chMax val="0"/>
          <dgm:chPref val="0"/>
          <dgm:bulletEnabled val="1"/>
        </dgm:presLayoutVars>
      </dgm:prSet>
      <dgm:spPr/>
    </dgm:pt>
  </dgm:ptLst>
  <dgm:cxnLst>
    <dgm:cxn modelId="{FC5D5D15-0BCE-467D-96E3-32210EA502C3}" type="presOf" srcId="{D7050B75-9078-4548-83D7-860544FA04C8}" destId="{1381B7E2-895B-49C3-A365-15732CC71EFD}" srcOrd="1" destOrd="0" presId="urn:microsoft.com/office/officeart/2005/8/layout/chart3"/>
    <dgm:cxn modelId="{A400BC1E-020B-41E0-8180-02A1A5CF41AB}" type="presOf" srcId="{BA5F5636-7615-4C35-8BB3-E21554464BED}" destId="{B731D3E4-4A3D-4554-A39D-25737865AA65}" srcOrd="0" destOrd="0" presId="urn:microsoft.com/office/officeart/2005/8/layout/chart3"/>
    <dgm:cxn modelId="{15532920-2E93-4E26-B63A-E25582A1B9EE}" type="presOf" srcId="{BA5F5636-7615-4C35-8BB3-E21554464BED}" destId="{65AD45BF-76C5-4A66-90E3-BDCE1D5C5E70}" srcOrd="1" destOrd="0" presId="urn:microsoft.com/office/officeart/2005/8/layout/chart3"/>
    <dgm:cxn modelId="{A6DE695D-4936-4CB4-B701-4659D682D759}" type="presOf" srcId="{ADF830DE-08BE-4735-AC5A-F56419A55F31}" destId="{899E64E8-E4FF-4567-A73C-1B6AE4B2A873}" srcOrd="1" destOrd="0" presId="urn:microsoft.com/office/officeart/2005/8/layout/chart3"/>
    <dgm:cxn modelId="{F200514E-391F-457B-8A1D-E9E3D56413EC}" type="presOf" srcId="{ADF830DE-08BE-4735-AC5A-F56419A55F31}" destId="{5878B356-AED3-4661-A896-BB5559785137}" srcOrd="0" destOrd="0" presId="urn:microsoft.com/office/officeart/2005/8/layout/chart3"/>
    <dgm:cxn modelId="{96640794-5A69-498C-B5F1-9166AD8954FA}" type="presOf" srcId="{D7050B75-9078-4548-83D7-860544FA04C8}" destId="{E1955FBB-49A6-4C15-86A2-6E1F62732C44}" srcOrd="0" destOrd="0" presId="urn:microsoft.com/office/officeart/2005/8/layout/chart3"/>
    <dgm:cxn modelId="{32095FA2-A207-492B-9299-AAF7646BA7C9}" srcId="{F2F21F2B-800B-4636-9427-97562845328D}" destId="{ADF830DE-08BE-4735-AC5A-F56419A55F31}" srcOrd="0" destOrd="0" parTransId="{3D7B25AF-3B11-4470-A921-8FE351C94667}" sibTransId="{8658F1C3-5819-465B-94C0-0418ED2A9506}"/>
    <dgm:cxn modelId="{8C5B6AB4-AC95-46F2-9FF8-C9A0799075C9}" type="presOf" srcId="{F2F21F2B-800B-4636-9427-97562845328D}" destId="{043AE456-C4DC-40C2-93BF-E380E7817E59}" srcOrd="0" destOrd="0" presId="urn:microsoft.com/office/officeart/2005/8/layout/chart3"/>
    <dgm:cxn modelId="{A6A25AC8-C37D-42F3-83D0-FF18D2A2D97C}" srcId="{F2F21F2B-800B-4636-9427-97562845328D}" destId="{BA5F5636-7615-4C35-8BB3-E21554464BED}" srcOrd="1" destOrd="0" parTransId="{D5A34E87-825D-465B-A08E-EBBA49DAB057}" sibTransId="{59E6F52A-577D-4693-9668-ABA56674D288}"/>
    <dgm:cxn modelId="{14522FF9-C6A0-4F0A-BB29-3312E365DE0D}" srcId="{F2F21F2B-800B-4636-9427-97562845328D}" destId="{D7050B75-9078-4548-83D7-860544FA04C8}" srcOrd="2" destOrd="0" parTransId="{EC4D6482-8F54-47C7-8CDA-01FCBF42B6B1}" sibTransId="{D0902680-87EC-4AF0-804D-88308E224255}"/>
    <dgm:cxn modelId="{11104B96-BFD5-47A7-A0F4-E4BE0A39C542}" type="presParOf" srcId="{043AE456-C4DC-40C2-93BF-E380E7817E59}" destId="{5878B356-AED3-4661-A896-BB5559785137}" srcOrd="0" destOrd="0" presId="urn:microsoft.com/office/officeart/2005/8/layout/chart3"/>
    <dgm:cxn modelId="{763FD432-C886-4C0E-A5F6-A0196ABE72DD}" type="presParOf" srcId="{043AE456-C4DC-40C2-93BF-E380E7817E59}" destId="{899E64E8-E4FF-4567-A73C-1B6AE4B2A873}" srcOrd="1" destOrd="0" presId="urn:microsoft.com/office/officeart/2005/8/layout/chart3"/>
    <dgm:cxn modelId="{8B7F6820-CEF5-4436-9151-287CED1151C4}" type="presParOf" srcId="{043AE456-C4DC-40C2-93BF-E380E7817E59}" destId="{B731D3E4-4A3D-4554-A39D-25737865AA65}" srcOrd="2" destOrd="0" presId="urn:microsoft.com/office/officeart/2005/8/layout/chart3"/>
    <dgm:cxn modelId="{0809BA5E-B66B-4477-9C0F-C09CAEC52B06}" type="presParOf" srcId="{043AE456-C4DC-40C2-93BF-E380E7817E59}" destId="{65AD45BF-76C5-4A66-90E3-BDCE1D5C5E70}" srcOrd="3" destOrd="0" presId="urn:microsoft.com/office/officeart/2005/8/layout/chart3"/>
    <dgm:cxn modelId="{0C43F255-B3E2-44FD-AABE-F8385635C933}" type="presParOf" srcId="{043AE456-C4DC-40C2-93BF-E380E7817E59}" destId="{E1955FBB-49A6-4C15-86A2-6E1F62732C44}" srcOrd="4" destOrd="0" presId="urn:microsoft.com/office/officeart/2005/8/layout/chart3"/>
    <dgm:cxn modelId="{B3842AA4-8B5B-441C-A0EA-6734414E7D8B}" type="presParOf" srcId="{043AE456-C4DC-40C2-93BF-E380E7817E59}" destId="{1381B7E2-895B-49C3-A365-15732CC71EF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8B356-AED3-4661-A896-BB5559785137}">
      <dsp:nvSpPr>
        <dsp:cNvPr id="0" name=""/>
        <dsp:cNvSpPr/>
      </dsp:nvSpPr>
      <dsp:spPr>
        <a:xfrm>
          <a:off x="1490074" y="536771"/>
          <a:ext cx="4808608" cy="4808608"/>
        </a:xfrm>
        <a:prstGeom prst="pie">
          <a:avLst>
            <a:gd name="adj1" fmla="val 16200000"/>
            <a:gd name="adj2" fmla="val 1800000"/>
          </a:avLst>
        </a:prstGeom>
        <a:gradFill rotWithShape="0">
          <a:gsLst>
            <a:gs pos="0">
              <a:schemeClr val="accent4">
                <a:hueOff val="0"/>
                <a:satOff val="0"/>
                <a:lumOff val="0"/>
                <a:alphaOff val="0"/>
                <a:tint val="62000"/>
                <a:hueMod val="94000"/>
                <a:satMod val="140000"/>
                <a:lumMod val="110000"/>
              </a:schemeClr>
            </a:gs>
            <a:gs pos="100000">
              <a:schemeClr val="accent4">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4104468" y="1424074"/>
        <a:ext cx="1631492" cy="1602869"/>
      </dsp:txXfrm>
    </dsp:sp>
    <dsp:sp modelId="{B731D3E4-4A3D-4554-A39D-25737865AA65}">
      <dsp:nvSpPr>
        <dsp:cNvPr id="0" name=""/>
        <dsp:cNvSpPr/>
      </dsp:nvSpPr>
      <dsp:spPr>
        <a:xfrm>
          <a:off x="1435123" y="626653"/>
          <a:ext cx="4808608" cy="4808608"/>
        </a:xfrm>
        <a:prstGeom prst="pie">
          <a:avLst>
            <a:gd name="adj1" fmla="val 1800000"/>
            <a:gd name="adj2" fmla="val 9000000"/>
          </a:avLst>
        </a:prstGeom>
        <a:gradFill rotWithShape="0">
          <a:gsLst>
            <a:gs pos="0">
              <a:schemeClr val="accent4">
                <a:hueOff val="-1825086"/>
                <a:satOff val="6087"/>
                <a:lumOff val="9608"/>
                <a:alphaOff val="0"/>
                <a:tint val="62000"/>
                <a:hueMod val="94000"/>
                <a:satMod val="140000"/>
                <a:lumMod val="110000"/>
              </a:schemeClr>
            </a:gs>
            <a:gs pos="100000">
              <a:schemeClr val="accent4">
                <a:hueOff val="-1825086"/>
                <a:satOff val="6087"/>
                <a:lumOff val="9608"/>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2751766" y="3660656"/>
        <a:ext cx="2175322" cy="1488378"/>
      </dsp:txXfrm>
    </dsp:sp>
    <dsp:sp modelId="{E1955FBB-49A6-4C15-86A2-6E1F62732C44}">
      <dsp:nvSpPr>
        <dsp:cNvPr id="0" name=""/>
        <dsp:cNvSpPr/>
      </dsp:nvSpPr>
      <dsp:spPr>
        <a:xfrm>
          <a:off x="1395115" y="529519"/>
          <a:ext cx="4808608" cy="4808608"/>
        </a:xfrm>
        <a:prstGeom prst="pie">
          <a:avLst>
            <a:gd name="adj1" fmla="val 9000000"/>
            <a:gd name="adj2" fmla="val 16200000"/>
          </a:avLst>
        </a:prstGeom>
        <a:gradFill rotWithShape="0">
          <a:gsLst>
            <a:gs pos="0">
              <a:schemeClr val="accent4">
                <a:hueOff val="-3650173"/>
                <a:satOff val="12174"/>
                <a:lumOff val="19216"/>
                <a:alphaOff val="0"/>
                <a:tint val="62000"/>
                <a:hueMod val="94000"/>
                <a:satMod val="140000"/>
                <a:lumMod val="110000"/>
              </a:schemeClr>
            </a:gs>
            <a:gs pos="100000">
              <a:schemeClr val="accent4">
                <a:hueOff val="-3650173"/>
                <a:satOff val="12174"/>
                <a:lumOff val="19216"/>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1910323" y="1474067"/>
        <a:ext cx="1631492" cy="1602869"/>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B8F2D-6FA8-45A2-824D-015E29F72DD8}" type="datetimeFigureOut">
              <a:rPr kumimoji="1" lang="ja-JP" altLang="en-US" smtClean="0"/>
              <a:t>2021/9/10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D7028-C86F-4F1B-8930-088FDBAF65FC}" type="slidenum">
              <a:rPr kumimoji="1" lang="ja-JP" altLang="en-US" smtClean="0"/>
              <a:t>‹#›</a:t>
            </a:fld>
            <a:endParaRPr kumimoji="1" lang="ja-JP" altLang="en-US"/>
          </a:p>
        </p:txBody>
      </p:sp>
    </p:spTree>
    <p:extLst>
      <p:ext uri="{BB962C8B-B14F-4D97-AF65-F5344CB8AC3E}">
        <p14:creationId xmlns:p14="http://schemas.microsoft.com/office/powerpoint/2010/main" val="2190573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832EE-912F-4F47-9790-F3F20718C920}" type="slidenum">
              <a:rPr kumimoji="1" lang="ja-JP" altLang="en-US" sz="1200" b="0" i="0" u="none" strike="noStrike" kern="1200" cap="none" spc="0" normalizeH="0" baseline="0" noProof="0" smtClean="0">
                <a:ln>
                  <a:noFill/>
                </a:ln>
                <a:solidFill>
                  <a:prstClr val="black"/>
                </a:solidFill>
                <a:effectLst/>
                <a:uLnTx/>
                <a:uFillTx/>
                <a:latin typeface="游ゴシック"/>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a:ea typeface="游ゴシック" panose="020B0400000000000000" pitchFamily="50" charset="-128"/>
              <a:cs typeface="+mn-cs"/>
            </a:endParaRPr>
          </a:p>
        </p:txBody>
      </p:sp>
    </p:spTree>
    <p:extLst>
      <p:ext uri="{BB962C8B-B14F-4D97-AF65-F5344CB8AC3E}">
        <p14:creationId xmlns:p14="http://schemas.microsoft.com/office/powerpoint/2010/main" val="2444107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579" name="ノート プレースホルダ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24580" name="スライド番号プレースホルダ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A639CABC-540E-499C-B129-0AC96D15F4C8}" type="slidenum">
              <a:rPr lang="ja-JP" altLang="en-US" smtClean="0"/>
              <a:pPr/>
              <a:t>14</a:t>
            </a:fld>
            <a:endParaRPr lang="ja-JP" altLang="en-US"/>
          </a:p>
        </p:txBody>
      </p:sp>
    </p:spTree>
    <p:extLst>
      <p:ext uri="{BB962C8B-B14F-4D97-AF65-F5344CB8AC3E}">
        <p14:creationId xmlns:p14="http://schemas.microsoft.com/office/powerpoint/2010/main" val="163426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スライド イメージ プレースホルダ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3" name="ノート プレースホルダ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30724" name="スライド番号プレースホルダ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C6B04F45-ECE4-4353-8B3D-CF8DC59AF870}" type="slidenum">
              <a:rPr lang="ja-JP" altLang="en-US" smtClean="0"/>
              <a:pPr/>
              <a:t>15</a:t>
            </a:fld>
            <a:endParaRPr lang="ja-JP" altLang="en-US"/>
          </a:p>
        </p:txBody>
      </p:sp>
    </p:spTree>
    <p:extLst>
      <p:ext uri="{BB962C8B-B14F-4D97-AF65-F5344CB8AC3E}">
        <p14:creationId xmlns:p14="http://schemas.microsoft.com/office/powerpoint/2010/main" val="3970820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3979039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ja-JP" altLang="en-US"/>
              <a:t>マスター タイトルの書式設定</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6BEA291D-E0E7-4A47-B073-A78F092BF7D2}" type="datetimeFigureOut">
              <a:rPr kumimoji="1" lang="ja-JP" altLang="en-US" smtClean="0"/>
              <a:t>2021/9/10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33494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982415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19805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3041746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73709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1654668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914086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629057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61426" y="805818"/>
            <a:ext cx="5882780" cy="1081705"/>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65406" y="2056800"/>
            <a:ext cx="2855547" cy="39931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984679" y="2056800"/>
            <a:ext cx="2859527" cy="39931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A291D-E0E7-4A47-B073-A78F092BF7D2}" type="datetimeFigureOut">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2799889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803584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97032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A291D-E0E7-4A47-B073-A78F092BF7D2}" type="datetimeFigureOut">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20733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BF031F4-4728-43D4-B8C8-F6D069733C34}" type="datetimeFigureOut">
              <a:rPr kumimoji="1" lang="ja-JP" altLang="en-US" smtClean="0"/>
              <a:t>2021/9/10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2321473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BF031F4-4728-43D4-B8C8-F6D069733C34}" type="datetimeFigureOut">
              <a:rPr kumimoji="1" lang="ja-JP" altLang="en-US" smtClean="0"/>
              <a:t>2021/9/10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859077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031F4-4728-43D4-B8C8-F6D069733C34}" type="datetimeFigureOut">
              <a:rPr kumimoji="1" lang="ja-JP" altLang="en-US" smtClean="0"/>
              <a:t>2021/9/10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219892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BF031F4-4728-43D4-B8C8-F6D069733C34}" type="datetimeFigureOut">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803092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ja-JP" altLang="en-US"/>
              <a:t>マスター タイトルの書式設定</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BEA291D-E0E7-4A47-B073-A78F092BF7D2}" type="datetimeFigureOut">
              <a:rPr kumimoji="1" lang="ja-JP" altLang="en-US" smtClean="0"/>
              <a:t>2021/9/10</a:t>
            </a:fld>
            <a:endParaRPr kumimoji="1" lang="ja-JP" altLang="en-US"/>
          </a:p>
        </p:txBody>
      </p:sp>
      <p:sp>
        <p:nvSpPr>
          <p:cNvPr id="6" name="Footer Placeholder 5"/>
          <p:cNvSpPr>
            <a:spLocks noGrp="1"/>
          </p:cNvSpPr>
          <p:nvPr>
            <p:ph type="ftr" sz="quarter" idx="11"/>
          </p:nvPr>
        </p:nvSpPr>
        <p:spPr>
          <a:xfrm>
            <a:off x="533400" y="6172200"/>
            <a:ext cx="5811724"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1687773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BEA291D-E0E7-4A47-B073-A78F092BF7D2}" type="datetimeFigureOut">
              <a:rPr kumimoji="1" lang="ja-JP" altLang="en-US" smtClean="0"/>
              <a:t>2021/9/10</a:t>
            </a:fld>
            <a:endParaRPr kumimoji="1" lang="ja-JP" alt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kumimoji="1" lang="ja-JP" alt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2169318937"/>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Lst>
  <p:txStyles>
    <p:titleStyle>
      <a:lvl1pPr algn="l" defTabSz="457200" rtl="0" eaLnBrk="1" latinLnBrk="0" hangingPunct="1">
        <a:spcBef>
          <a:spcPct val="0"/>
        </a:spcBef>
        <a:buNone/>
        <a:defRPr kumimoji="1" sz="3200" kern="1200" cap="all">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jpe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58.jpe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jpeg"/><Relationship Id="rId11" Type="http://schemas.openxmlformats.org/officeDocument/2006/relationships/image" Target="../media/image57.jpeg"/><Relationship Id="rId5" Type="http://schemas.openxmlformats.org/officeDocument/2006/relationships/image" Target="../media/image51.jpeg"/><Relationship Id="rId15" Type="http://schemas.openxmlformats.org/officeDocument/2006/relationships/image" Target="../media/image6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 Id="rId14" Type="http://schemas.openxmlformats.org/officeDocument/2006/relationships/image" Target="../media/image60.jp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9.png"/><Relationship Id="rId5" Type="http://schemas.openxmlformats.org/officeDocument/2006/relationships/diagramColors" Target="../diagrams/colors1.xml"/><Relationship Id="rId10" Type="http://schemas.openxmlformats.org/officeDocument/2006/relationships/image" Target="../media/image8.png"/><Relationship Id="rId4" Type="http://schemas.openxmlformats.org/officeDocument/2006/relationships/diagramQuickStyle" Target="../diagrams/quickStyle1.xml"/><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3.wdp"/><Relationship Id="rId3" Type="http://schemas.openxmlformats.org/officeDocument/2006/relationships/image" Target="../media/image23.emf"/><Relationship Id="rId7" Type="http://schemas.openxmlformats.org/officeDocument/2006/relationships/image" Target="../media/image27.emf"/><Relationship Id="rId12"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26.emf"/><Relationship Id="rId11" Type="http://schemas.microsoft.com/office/2007/relationships/hdphoto" Target="../media/hdphoto2.wdp"/><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39E12E-5F2A-4A99-8BED-D0D5134297B3}"/>
              </a:ext>
            </a:extLst>
          </p:cNvPr>
          <p:cNvSpPr>
            <a:spLocks noGrp="1"/>
          </p:cNvSpPr>
          <p:nvPr>
            <p:ph type="ctrTitle"/>
          </p:nvPr>
        </p:nvSpPr>
        <p:spPr>
          <a:xfrm>
            <a:off x="533400" y="2680447"/>
            <a:ext cx="6154713" cy="977154"/>
          </a:xfrm>
        </p:spPr>
        <p:txBody>
          <a:bodyPr/>
          <a:lstStyle/>
          <a:p>
            <a:r>
              <a:rPr kumimoji="1" lang="ja-JP" altLang="en-US" dirty="0"/>
              <a:t>小檜山研究室</a:t>
            </a:r>
          </a:p>
        </p:txBody>
      </p:sp>
      <p:sp>
        <p:nvSpPr>
          <p:cNvPr id="3" name="字幕 2">
            <a:extLst>
              <a:ext uri="{FF2B5EF4-FFF2-40B4-BE49-F238E27FC236}">
                <a16:creationId xmlns:a16="http://schemas.microsoft.com/office/drawing/2014/main" id="{A04375B0-2602-4518-BE5E-4C5CD0619AB9}"/>
              </a:ext>
            </a:extLst>
          </p:cNvPr>
          <p:cNvSpPr>
            <a:spLocks noGrp="1"/>
          </p:cNvSpPr>
          <p:nvPr>
            <p:ph type="subTitle" idx="1"/>
          </p:nvPr>
        </p:nvSpPr>
        <p:spPr>
          <a:xfrm>
            <a:off x="2496671" y="3790080"/>
            <a:ext cx="4954250" cy="495049"/>
          </a:xfrm>
        </p:spPr>
        <p:txBody>
          <a:bodyPr/>
          <a:lstStyle/>
          <a:p>
            <a:r>
              <a:rPr kumimoji="1" lang="ja-JP" altLang="en-US" dirty="0">
                <a:solidFill>
                  <a:schemeClr val="tx1"/>
                </a:solidFill>
              </a:rPr>
              <a:t>システムデザイン工学科</a:t>
            </a:r>
          </a:p>
        </p:txBody>
      </p:sp>
    </p:spTree>
    <p:extLst>
      <p:ext uri="{BB962C8B-B14F-4D97-AF65-F5344CB8AC3E}">
        <p14:creationId xmlns:p14="http://schemas.microsoft.com/office/powerpoint/2010/main" val="4277707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p:cNvSpPr txBox="1"/>
          <p:nvPr/>
        </p:nvSpPr>
        <p:spPr>
          <a:xfrm>
            <a:off x="0" y="11825"/>
            <a:ext cx="2992148" cy="646331"/>
          </a:xfrm>
          <a:prstGeom prst="rect">
            <a:avLst/>
          </a:prstGeom>
          <a:noFill/>
        </p:spPr>
        <p:txBody>
          <a:bodyPr wrap="square" rtlCol="0">
            <a:spAutoFit/>
          </a:bodyPr>
          <a:lstStyle/>
          <a:p>
            <a:r>
              <a:rPr kumimoji="1" lang="en-US" altLang="ja-JP" sz="36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rPr>
              <a:t>2021</a:t>
            </a:r>
            <a:r>
              <a:rPr lang="ja-JP" altLang="en-US" sz="36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rPr>
              <a:t>年度</a:t>
            </a:r>
            <a:endParaRPr kumimoji="1" lang="ja-JP" altLang="en-US" sz="44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endParaRPr>
          </a:p>
        </p:txBody>
      </p:sp>
      <p:sp>
        <p:nvSpPr>
          <p:cNvPr id="7" name="テキスト ボックス 6"/>
          <p:cNvSpPr txBox="1"/>
          <p:nvPr/>
        </p:nvSpPr>
        <p:spPr>
          <a:xfrm>
            <a:off x="2647136" y="4048109"/>
            <a:ext cx="1812347" cy="461665"/>
          </a:xfrm>
          <a:prstGeom prst="rect">
            <a:avLst/>
          </a:prstGeom>
          <a:noFill/>
        </p:spPr>
        <p:txBody>
          <a:bodyPr wrap="square" rtlCol="0">
            <a:spAutoFit/>
          </a:bodyPr>
          <a:lstStyle/>
          <a:p>
            <a:r>
              <a:rPr kumimoji="1" lang="en-US" altLang="ja-JP" sz="2400" b="1" dirty="0">
                <a:solidFill>
                  <a:schemeClr val="bg1"/>
                </a:solidFill>
              </a:rPr>
              <a:t>B4</a:t>
            </a:r>
            <a:r>
              <a:rPr kumimoji="1" lang="ja-JP" altLang="en-US" sz="2400" b="1" dirty="0">
                <a:solidFill>
                  <a:schemeClr val="bg1"/>
                </a:solidFill>
              </a:rPr>
              <a:t>卒業式</a:t>
            </a:r>
          </a:p>
        </p:txBody>
      </p:sp>
      <p:pic>
        <p:nvPicPr>
          <p:cNvPr id="3" name="図 2">
            <a:extLst>
              <a:ext uri="{FF2B5EF4-FFF2-40B4-BE49-F238E27FC236}">
                <a16:creationId xmlns:a16="http://schemas.microsoft.com/office/drawing/2014/main" id="{B977AADF-81D4-4ACD-8C30-101EF2590A05}"/>
              </a:ext>
            </a:extLst>
          </p:cNvPr>
          <p:cNvPicPr>
            <a:picLocks noChangeAspect="1"/>
          </p:cNvPicPr>
          <p:nvPr/>
        </p:nvPicPr>
        <p:blipFill>
          <a:blip r:embed="rId2"/>
          <a:stretch>
            <a:fillRect/>
          </a:stretch>
        </p:blipFill>
        <p:spPr>
          <a:xfrm>
            <a:off x="4984750" y="3338606"/>
            <a:ext cx="3683000" cy="2762250"/>
          </a:xfrm>
          <a:prstGeom prst="rect">
            <a:avLst/>
          </a:prstGeom>
          <a:effectLst>
            <a:softEdge rad="127000"/>
          </a:effectLst>
        </p:spPr>
      </p:pic>
      <p:pic>
        <p:nvPicPr>
          <p:cNvPr id="8" name="図 7">
            <a:extLst>
              <a:ext uri="{FF2B5EF4-FFF2-40B4-BE49-F238E27FC236}">
                <a16:creationId xmlns:a16="http://schemas.microsoft.com/office/drawing/2014/main" id="{7C0A60B4-146A-45FB-AAC5-548D0E7873E5}"/>
              </a:ext>
            </a:extLst>
          </p:cNvPr>
          <p:cNvPicPr>
            <a:picLocks noChangeAspect="1"/>
          </p:cNvPicPr>
          <p:nvPr/>
        </p:nvPicPr>
        <p:blipFill>
          <a:blip r:embed="rId3"/>
          <a:stretch>
            <a:fillRect/>
          </a:stretch>
        </p:blipFill>
        <p:spPr>
          <a:xfrm>
            <a:off x="4984750" y="436002"/>
            <a:ext cx="3683000" cy="2762250"/>
          </a:xfrm>
          <a:prstGeom prst="rect">
            <a:avLst/>
          </a:prstGeom>
          <a:effectLst>
            <a:softEdge rad="127000"/>
          </a:effectLst>
        </p:spPr>
      </p:pic>
      <p:pic>
        <p:nvPicPr>
          <p:cNvPr id="13" name="図 12">
            <a:extLst>
              <a:ext uri="{FF2B5EF4-FFF2-40B4-BE49-F238E27FC236}">
                <a16:creationId xmlns:a16="http://schemas.microsoft.com/office/drawing/2014/main" id="{3B7E0BFE-F3E3-4F4C-9193-C7E44D0A0C46}"/>
              </a:ext>
            </a:extLst>
          </p:cNvPr>
          <p:cNvPicPr>
            <a:picLocks noChangeAspect="1"/>
          </p:cNvPicPr>
          <p:nvPr/>
        </p:nvPicPr>
        <p:blipFill>
          <a:blip r:embed="rId4"/>
          <a:stretch>
            <a:fillRect/>
          </a:stretch>
        </p:blipFill>
        <p:spPr>
          <a:xfrm>
            <a:off x="2143255" y="2743606"/>
            <a:ext cx="2516802" cy="3357250"/>
          </a:xfrm>
          <a:prstGeom prst="rect">
            <a:avLst/>
          </a:prstGeom>
          <a:effectLst>
            <a:softEdge rad="127000"/>
          </a:effectLst>
        </p:spPr>
      </p:pic>
      <p:sp>
        <p:nvSpPr>
          <p:cNvPr id="17" name="テキスト ボックス 16">
            <a:extLst>
              <a:ext uri="{FF2B5EF4-FFF2-40B4-BE49-F238E27FC236}">
                <a16:creationId xmlns:a16="http://schemas.microsoft.com/office/drawing/2014/main" id="{AE46BE12-3BD8-4AE3-BD18-840C5794ABF1}"/>
              </a:ext>
            </a:extLst>
          </p:cNvPr>
          <p:cNvSpPr txBox="1"/>
          <p:nvPr/>
        </p:nvSpPr>
        <p:spPr>
          <a:xfrm>
            <a:off x="74880" y="887367"/>
            <a:ext cx="5144511" cy="1877437"/>
          </a:xfrm>
          <a:prstGeom prst="rect">
            <a:avLst/>
          </a:prstGeom>
          <a:noFill/>
        </p:spPr>
        <p:txBody>
          <a:bodyPr wrap="square">
            <a:spAutoFit/>
          </a:bodyPr>
          <a:lstStyle/>
          <a:p>
            <a:r>
              <a:rPr lang="ja-JP" altLang="en-US" sz="1600" b="1" dirty="0">
                <a:latin typeface="+mn-ea"/>
              </a:rPr>
              <a:t>去年・今年はコロナでしたが、、</a:t>
            </a:r>
            <a:endParaRPr lang="en-US" altLang="ja-JP" sz="1600" b="1" dirty="0">
              <a:latin typeface="+mn-ea"/>
            </a:endParaRPr>
          </a:p>
          <a:p>
            <a:r>
              <a:rPr lang="ja-JP" altLang="en-US" sz="2000" b="1" dirty="0">
                <a:latin typeface="+mn-ea"/>
              </a:rPr>
              <a:t>・</a:t>
            </a:r>
            <a:r>
              <a:rPr lang="ja-JP" altLang="en-US" sz="2000" b="1" u="sng" dirty="0">
                <a:solidFill>
                  <a:srgbClr val="FF0000"/>
                </a:solidFill>
                <a:latin typeface="+mn-ea"/>
              </a:rPr>
              <a:t>zoom打ち上げ</a:t>
            </a:r>
            <a:r>
              <a:rPr lang="ja-JP" altLang="en-US" sz="2000" b="1" u="sng" dirty="0">
                <a:latin typeface="+mn-ea"/>
              </a:rPr>
              <a:t>の開催</a:t>
            </a:r>
          </a:p>
          <a:p>
            <a:r>
              <a:rPr lang="ja-JP" altLang="en-US" sz="2000" b="1" dirty="0">
                <a:latin typeface="+mn-ea"/>
              </a:rPr>
              <a:t>・</a:t>
            </a:r>
            <a:r>
              <a:rPr lang="ja-JP" altLang="en-US" sz="2000" b="1" u="sng" dirty="0">
                <a:latin typeface="+mn-ea"/>
              </a:rPr>
              <a:t>オンライン研究室ミーティングの</a:t>
            </a:r>
            <a:endParaRPr lang="en-US" altLang="ja-JP" sz="2000" b="1" u="sng" dirty="0">
              <a:latin typeface="+mn-ea"/>
            </a:endParaRPr>
          </a:p>
          <a:p>
            <a:r>
              <a:rPr lang="ja-JP" altLang="en-US" sz="2000" b="1" dirty="0">
                <a:latin typeface="+mn-ea"/>
              </a:rPr>
              <a:t>　</a:t>
            </a:r>
            <a:r>
              <a:rPr lang="ja-JP" altLang="en-US" sz="2000" b="1" u="sng" dirty="0">
                <a:latin typeface="+mn-ea"/>
              </a:rPr>
              <a:t>休憩は</a:t>
            </a:r>
            <a:r>
              <a:rPr lang="ja-JP" altLang="en-US" sz="2000" b="1" u="sng" dirty="0">
                <a:solidFill>
                  <a:srgbClr val="FF0000"/>
                </a:solidFill>
                <a:latin typeface="+mn-ea"/>
              </a:rPr>
              <a:t>雑談会</a:t>
            </a:r>
            <a:endParaRPr lang="en-US" altLang="ja-JP" sz="2000" b="1" u="sng" dirty="0">
              <a:solidFill>
                <a:srgbClr val="FF0000"/>
              </a:solidFill>
              <a:latin typeface="+mn-ea"/>
            </a:endParaRPr>
          </a:p>
          <a:p>
            <a:r>
              <a:rPr lang="ja-JP" altLang="en-US" sz="2000" b="1" dirty="0">
                <a:latin typeface="+mn-ea"/>
              </a:rPr>
              <a:t>・</a:t>
            </a:r>
            <a:r>
              <a:rPr lang="ja-JP" altLang="en-US" sz="2000" b="1" u="sng" dirty="0">
                <a:latin typeface="+mn-ea"/>
              </a:rPr>
              <a:t>オンラインでも</a:t>
            </a:r>
            <a:r>
              <a:rPr lang="ja-JP" altLang="en-US" sz="2000" b="1" u="sng" dirty="0">
                <a:solidFill>
                  <a:srgbClr val="FF0000"/>
                </a:solidFill>
                <a:latin typeface="+mn-ea"/>
              </a:rPr>
              <a:t>忘年会や新年会</a:t>
            </a:r>
            <a:r>
              <a:rPr lang="ja-JP" altLang="en-US" sz="2000" b="1" u="sng" dirty="0">
                <a:latin typeface="+mn-ea"/>
              </a:rPr>
              <a:t>を開催！</a:t>
            </a:r>
            <a:endParaRPr lang="en-US" altLang="ja-JP" sz="2000" b="1" u="sng" dirty="0">
              <a:latin typeface="+mn-ea"/>
            </a:endParaRPr>
          </a:p>
          <a:p>
            <a:r>
              <a:rPr lang="ja-JP" altLang="en-US" b="1" dirty="0">
                <a:latin typeface="+mn-ea"/>
              </a:rPr>
              <a:t>　　</a:t>
            </a:r>
            <a:r>
              <a:rPr lang="ja-JP" altLang="en-US" sz="2000" b="1" dirty="0">
                <a:latin typeface="+mn-ea"/>
              </a:rPr>
              <a:t>などなど仲良くなる機会はたくさん！</a:t>
            </a:r>
            <a:endParaRPr lang="en-US" altLang="ja-JP" b="1" dirty="0">
              <a:latin typeface="+mn-ea"/>
            </a:endParaRPr>
          </a:p>
        </p:txBody>
      </p:sp>
      <p:sp>
        <p:nvSpPr>
          <p:cNvPr id="18" name="思考の吹き出し: 雲形 17">
            <a:extLst>
              <a:ext uri="{FF2B5EF4-FFF2-40B4-BE49-F238E27FC236}">
                <a16:creationId xmlns:a16="http://schemas.microsoft.com/office/drawing/2014/main" id="{24E3BD19-A7E9-4332-AE9C-1A341D0E7667}"/>
              </a:ext>
            </a:extLst>
          </p:cNvPr>
          <p:cNvSpPr/>
          <p:nvPr/>
        </p:nvSpPr>
        <p:spPr>
          <a:xfrm>
            <a:off x="130774" y="3282239"/>
            <a:ext cx="1988020" cy="1678068"/>
          </a:xfrm>
          <a:prstGeom prst="cloudCallout">
            <a:avLst>
              <a:gd name="adj1" fmla="val 54210"/>
              <a:gd name="adj2" fmla="val 60261"/>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先輩と先生の誕生日祝いのケーキ</a:t>
            </a:r>
            <a:endParaRPr kumimoji="1" lang="en-US" altLang="ja-JP" sz="1600" dirty="0"/>
          </a:p>
          <a:p>
            <a:pPr algn="ctr"/>
            <a:r>
              <a:rPr lang="en-US" altLang="ja-JP" sz="1600" dirty="0"/>
              <a:t>(^▽^)/</a:t>
            </a:r>
            <a:endParaRPr kumimoji="1" lang="en-US" altLang="ja-JP" sz="1600" dirty="0"/>
          </a:p>
        </p:txBody>
      </p:sp>
      <p:sp>
        <p:nvSpPr>
          <p:cNvPr id="20" name="雲 19">
            <a:extLst>
              <a:ext uri="{FF2B5EF4-FFF2-40B4-BE49-F238E27FC236}">
                <a16:creationId xmlns:a16="http://schemas.microsoft.com/office/drawing/2014/main" id="{FC079C39-DA3E-48A0-9826-280C4DF7C33B}"/>
              </a:ext>
            </a:extLst>
          </p:cNvPr>
          <p:cNvSpPr/>
          <p:nvPr/>
        </p:nvSpPr>
        <p:spPr>
          <a:xfrm>
            <a:off x="4984750" y="2846572"/>
            <a:ext cx="3683000" cy="1392288"/>
          </a:xfrm>
          <a:prstGeom prst="clou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t>先輩後輩関係なく</a:t>
            </a:r>
            <a:endParaRPr kumimoji="1" lang="en-US" altLang="ja-JP" sz="1800" dirty="0"/>
          </a:p>
          <a:p>
            <a:pPr algn="ctr"/>
            <a:r>
              <a:rPr kumimoji="1" lang="ja-JP" altLang="en-US" sz="1800" dirty="0"/>
              <a:t>ドライブに！</a:t>
            </a:r>
            <a:endParaRPr kumimoji="1" lang="en-US" altLang="ja-JP" sz="1800" dirty="0"/>
          </a:p>
          <a:p>
            <a:pPr algn="ctr"/>
            <a:r>
              <a:rPr lang="ja-JP" altLang="en-US" sz="1800" dirty="0"/>
              <a:t>先輩方が企画してくださいました！！</a:t>
            </a:r>
            <a:endParaRPr kumimoji="1" lang="en-US" altLang="ja-JP" sz="1800" dirty="0"/>
          </a:p>
        </p:txBody>
      </p:sp>
    </p:spTree>
    <p:extLst>
      <p:ext uri="{BB962C8B-B14F-4D97-AF65-F5344CB8AC3E}">
        <p14:creationId xmlns:p14="http://schemas.microsoft.com/office/powerpoint/2010/main" val="166512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4459483" y="3628257"/>
            <a:ext cx="4252072" cy="3189054"/>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55" y="3832223"/>
            <a:ext cx="3981913" cy="2985088"/>
          </a:xfrm>
          <a:prstGeom prst="rect">
            <a:avLst/>
          </a:prstGeom>
        </p:spPr>
      </p:pic>
      <p:pic>
        <p:nvPicPr>
          <p:cNvPr id="5" name="図 4"/>
          <p:cNvPicPr>
            <a:picLocks noChangeAspect="1"/>
          </p:cNvPicPr>
          <p:nvPr/>
        </p:nvPicPr>
        <p:blipFill rotWithShape="1">
          <a:blip r:embed="rId4"/>
          <a:srcRect t="27707" b="10830"/>
          <a:stretch/>
        </p:blipFill>
        <p:spPr>
          <a:xfrm>
            <a:off x="477571" y="1804"/>
            <a:ext cx="8311746" cy="3831527"/>
          </a:xfrm>
          <a:prstGeom prst="rect">
            <a:avLst/>
          </a:prstGeom>
        </p:spPr>
      </p:pic>
      <p:sp>
        <p:nvSpPr>
          <p:cNvPr id="11" name="テキスト ボックス 10"/>
          <p:cNvSpPr txBox="1"/>
          <p:nvPr/>
        </p:nvSpPr>
        <p:spPr>
          <a:xfrm>
            <a:off x="6931854" y="3238535"/>
            <a:ext cx="3982552" cy="461665"/>
          </a:xfrm>
          <a:prstGeom prst="rect">
            <a:avLst/>
          </a:prstGeom>
          <a:noFill/>
        </p:spPr>
        <p:txBody>
          <a:bodyPr wrap="square" rtlCol="0">
            <a:spAutoFit/>
          </a:bodyPr>
          <a:lstStyle/>
          <a:p>
            <a:r>
              <a:rPr kumimoji="1" lang="ja-JP" altLang="en-US" sz="2400" b="1" dirty="0"/>
              <a:t>研究室合宿</a:t>
            </a:r>
          </a:p>
        </p:txBody>
      </p:sp>
      <p:sp>
        <p:nvSpPr>
          <p:cNvPr id="12" name="テキスト ボックス 11"/>
          <p:cNvSpPr txBox="1"/>
          <p:nvPr/>
        </p:nvSpPr>
        <p:spPr>
          <a:xfrm>
            <a:off x="-55853" y="-127779"/>
            <a:ext cx="2992148" cy="769441"/>
          </a:xfrm>
          <a:prstGeom prst="rect">
            <a:avLst/>
          </a:prstGeom>
          <a:noFill/>
        </p:spPr>
        <p:txBody>
          <a:bodyPr wrap="square" rtlCol="0">
            <a:spAutoFit/>
          </a:bodyPr>
          <a:lstStyle/>
          <a:p>
            <a:r>
              <a:rPr kumimoji="1" lang="en-US" altLang="ja-JP"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2018</a:t>
            </a:r>
            <a:r>
              <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年度</a:t>
            </a:r>
          </a:p>
        </p:txBody>
      </p:sp>
      <p:sp>
        <p:nvSpPr>
          <p:cNvPr id="16" name="テキスト ボックス 15"/>
          <p:cNvSpPr txBox="1"/>
          <p:nvPr/>
        </p:nvSpPr>
        <p:spPr>
          <a:xfrm>
            <a:off x="4709334" y="6394531"/>
            <a:ext cx="2335394" cy="461665"/>
          </a:xfrm>
          <a:prstGeom prst="rect">
            <a:avLst/>
          </a:prstGeom>
          <a:noFill/>
        </p:spPr>
        <p:txBody>
          <a:bodyPr wrap="square" rtlCol="0">
            <a:spAutoFit/>
          </a:bodyPr>
          <a:lstStyle/>
          <a:p>
            <a:r>
              <a:rPr kumimoji="1" lang="ja-JP" altLang="en-US" sz="2400" b="1" dirty="0">
                <a:solidFill>
                  <a:schemeClr val="bg1"/>
                </a:solidFill>
              </a:rPr>
              <a:t>研究室追いコン</a:t>
            </a:r>
          </a:p>
        </p:txBody>
      </p:sp>
      <p:sp>
        <p:nvSpPr>
          <p:cNvPr id="7" name="テキスト ボックス 6"/>
          <p:cNvSpPr txBox="1"/>
          <p:nvPr/>
        </p:nvSpPr>
        <p:spPr>
          <a:xfrm>
            <a:off x="2647136" y="4048109"/>
            <a:ext cx="1812347" cy="461665"/>
          </a:xfrm>
          <a:prstGeom prst="rect">
            <a:avLst/>
          </a:prstGeom>
          <a:noFill/>
        </p:spPr>
        <p:txBody>
          <a:bodyPr wrap="square" rtlCol="0">
            <a:spAutoFit/>
          </a:bodyPr>
          <a:lstStyle/>
          <a:p>
            <a:r>
              <a:rPr kumimoji="1" lang="en-US" altLang="ja-JP" sz="2400" b="1" dirty="0">
                <a:solidFill>
                  <a:schemeClr val="bg1"/>
                </a:solidFill>
              </a:rPr>
              <a:t>B4</a:t>
            </a:r>
            <a:r>
              <a:rPr kumimoji="1" lang="ja-JP" altLang="en-US" sz="2400" b="1" dirty="0">
                <a:solidFill>
                  <a:schemeClr val="bg1"/>
                </a:solidFill>
              </a:rPr>
              <a:t>卒業式</a:t>
            </a:r>
          </a:p>
        </p:txBody>
      </p:sp>
      <p:sp>
        <p:nvSpPr>
          <p:cNvPr id="10" name="雲 9">
            <a:extLst>
              <a:ext uri="{FF2B5EF4-FFF2-40B4-BE49-F238E27FC236}">
                <a16:creationId xmlns:a16="http://schemas.microsoft.com/office/drawing/2014/main" id="{7619A5B7-ECBE-444C-B0BA-637379C18F8A}"/>
              </a:ext>
            </a:extLst>
          </p:cNvPr>
          <p:cNvSpPr/>
          <p:nvPr/>
        </p:nvSpPr>
        <p:spPr>
          <a:xfrm>
            <a:off x="5350606" y="2006278"/>
            <a:ext cx="3438711" cy="1162428"/>
          </a:xfrm>
          <a:prstGeom prst="clou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t>コロナ前はイベントも多数開催！</a:t>
            </a:r>
            <a:endParaRPr kumimoji="1" lang="en-US" altLang="ja-JP" sz="1800" dirty="0"/>
          </a:p>
        </p:txBody>
      </p:sp>
    </p:spTree>
    <p:extLst>
      <p:ext uri="{BB962C8B-B14F-4D97-AF65-F5344CB8AC3E}">
        <p14:creationId xmlns:p14="http://schemas.microsoft.com/office/powerpoint/2010/main" val="114326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rotWithShape="1">
          <a:blip r:embed="rId2" cstate="print">
            <a:extLst>
              <a:ext uri="{28A0092B-C50C-407E-A947-70E740481C1C}">
                <a14:useLocalDpi xmlns:a14="http://schemas.microsoft.com/office/drawing/2010/main" val="0"/>
              </a:ext>
            </a:extLst>
          </a:blip>
          <a:srcRect t="32500" b="31528"/>
          <a:stretch/>
        </p:blipFill>
        <p:spPr>
          <a:xfrm>
            <a:off x="16027" y="5598663"/>
            <a:ext cx="5229838" cy="1254193"/>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4779" y="4775200"/>
            <a:ext cx="3124201" cy="2082800"/>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2133" y="0"/>
            <a:ext cx="4351867" cy="3257462"/>
          </a:xfrm>
          <a:prstGeom prst="rect">
            <a:avLst/>
          </a:prstGeom>
        </p:spPr>
      </p:pic>
      <p:sp>
        <p:nvSpPr>
          <p:cNvPr id="17" name="テキスト ボックス 16"/>
          <p:cNvSpPr txBox="1"/>
          <p:nvPr/>
        </p:nvSpPr>
        <p:spPr>
          <a:xfrm>
            <a:off x="9499180" y="2163119"/>
            <a:ext cx="4445693" cy="461665"/>
          </a:xfrm>
          <a:prstGeom prst="rect">
            <a:avLst/>
          </a:prstGeom>
          <a:noFill/>
        </p:spPr>
        <p:txBody>
          <a:bodyPr wrap="square" rtlCol="0">
            <a:spAutoFit/>
          </a:bodyPr>
          <a:lstStyle/>
          <a:p>
            <a:r>
              <a:rPr kumimoji="1" lang="ja-JP" altLang="en-US" sz="2400" dirty="0">
                <a:solidFill>
                  <a:schemeClr val="bg1"/>
                </a:solidFill>
              </a:rPr>
              <a:t>合同研究発表会</a:t>
            </a:r>
          </a:p>
        </p:txBody>
      </p:sp>
      <p:pic>
        <p:nvPicPr>
          <p:cNvPr id="19" name="図 18"/>
          <p:cNvPicPr>
            <a:picLocks noChangeAspect="1"/>
          </p:cNvPicPr>
          <p:nvPr/>
        </p:nvPicPr>
        <p:blipFill rotWithShape="1">
          <a:blip r:embed="rId5" cstate="print">
            <a:extLst>
              <a:ext uri="{28A0092B-C50C-407E-A947-70E740481C1C}">
                <a14:useLocalDpi xmlns:a14="http://schemas.microsoft.com/office/drawing/2010/main" val="0"/>
              </a:ext>
            </a:extLst>
          </a:blip>
          <a:srcRect b="5955"/>
          <a:stretch/>
        </p:blipFill>
        <p:spPr>
          <a:xfrm>
            <a:off x="9823990" y="-875081"/>
            <a:ext cx="4105275" cy="2895600"/>
          </a:xfrm>
          <a:prstGeom prst="rect">
            <a:avLst/>
          </a:prstGeom>
        </p:spPr>
      </p:pic>
      <p:sp>
        <p:nvSpPr>
          <p:cNvPr id="20" name="テキスト ボックス 19"/>
          <p:cNvSpPr txBox="1"/>
          <p:nvPr/>
        </p:nvSpPr>
        <p:spPr>
          <a:xfrm>
            <a:off x="10016151" y="2789675"/>
            <a:ext cx="3739322" cy="461665"/>
          </a:xfrm>
          <a:prstGeom prst="rect">
            <a:avLst/>
          </a:prstGeom>
          <a:noFill/>
        </p:spPr>
        <p:txBody>
          <a:bodyPr wrap="square" rtlCol="0">
            <a:spAutoFit/>
          </a:bodyPr>
          <a:lstStyle/>
          <a:p>
            <a:r>
              <a:rPr kumimoji="1" lang="ja-JP" altLang="en-US" sz="2400" dirty="0">
                <a:solidFill>
                  <a:schemeClr val="bg1"/>
                </a:solidFill>
              </a:rPr>
              <a:t>広島県土砂災害現場調査</a:t>
            </a:r>
          </a:p>
        </p:txBody>
      </p:sp>
      <p:sp>
        <p:nvSpPr>
          <p:cNvPr id="23" name="テキスト ボックス 22"/>
          <p:cNvSpPr txBox="1"/>
          <p:nvPr/>
        </p:nvSpPr>
        <p:spPr>
          <a:xfrm>
            <a:off x="49657" y="6518624"/>
            <a:ext cx="4445693" cy="400110"/>
          </a:xfrm>
          <a:prstGeom prst="rect">
            <a:avLst/>
          </a:prstGeom>
          <a:noFill/>
        </p:spPr>
        <p:txBody>
          <a:bodyPr wrap="square" rtlCol="0">
            <a:spAutoFit/>
          </a:bodyPr>
          <a:lstStyle/>
          <a:p>
            <a:r>
              <a:rPr kumimoji="1" lang="ja-JP" altLang="en-US" sz="2000" dirty="0">
                <a:solidFill>
                  <a:schemeClr val="bg1"/>
                </a:solidFill>
              </a:rPr>
              <a:t>合同研究発表会</a:t>
            </a:r>
          </a:p>
        </p:txBody>
      </p:sp>
      <p:pic>
        <p:nvPicPr>
          <p:cNvPr id="24" name="図 23"/>
          <p:cNvPicPr>
            <a:picLocks noChangeAspect="1"/>
          </p:cNvPicPr>
          <p:nvPr/>
        </p:nvPicPr>
        <p:blipFill rotWithShape="1">
          <a:blip r:embed="rId6" cstate="print">
            <a:extLst>
              <a:ext uri="{28A0092B-C50C-407E-A947-70E740481C1C}">
                <a14:useLocalDpi xmlns:a14="http://schemas.microsoft.com/office/drawing/2010/main" val="0"/>
              </a:ext>
            </a:extLst>
          </a:blip>
          <a:srcRect t="23873" b="8640"/>
          <a:stretch/>
        </p:blipFill>
        <p:spPr>
          <a:xfrm>
            <a:off x="9849611" y="3645073"/>
            <a:ext cx="4072402" cy="1828761"/>
          </a:xfrm>
          <a:prstGeom prst="rect">
            <a:avLst/>
          </a:prstGeom>
        </p:spPr>
      </p:pic>
      <p:sp>
        <p:nvSpPr>
          <p:cNvPr id="27" name="テキスト ボックス 26"/>
          <p:cNvSpPr txBox="1"/>
          <p:nvPr/>
        </p:nvSpPr>
        <p:spPr>
          <a:xfrm>
            <a:off x="10329113" y="4148038"/>
            <a:ext cx="3739322" cy="461665"/>
          </a:xfrm>
          <a:prstGeom prst="rect">
            <a:avLst/>
          </a:prstGeom>
          <a:noFill/>
        </p:spPr>
        <p:txBody>
          <a:bodyPr wrap="square" rtlCol="0">
            <a:spAutoFit/>
          </a:bodyPr>
          <a:lstStyle/>
          <a:p>
            <a:r>
              <a:rPr kumimoji="1" lang="ja-JP" altLang="en-US" sz="2400" dirty="0">
                <a:solidFill>
                  <a:schemeClr val="bg1"/>
                </a:solidFill>
              </a:rPr>
              <a:t>小檜山研振動台実験室</a:t>
            </a:r>
          </a:p>
        </p:txBody>
      </p:sp>
      <p:sp>
        <p:nvSpPr>
          <p:cNvPr id="30" name="テキスト ボックス 29"/>
          <p:cNvSpPr txBox="1"/>
          <p:nvPr/>
        </p:nvSpPr>
        <p:spPr>
          <a:xfrm>
            <a:off x="6507032" y="-92458"/>
            <a:ext cx="2992148" cy="769441"/>
          </a:xfrm>
          <a:prstGeom prst="rect">
            <a:avLst/>
          </a:prstGeom>
          <a:noFill/>
        </p:spPr>
        <p:txBody>
          <a:bodyPr wrap="square" rtlCol="0">
            <a:spAutoFit/>
          </a:bodyPr>
          <a:lstStyle/>
          <a:p>
            <a:r>
              <a:rPr kumimoji="1" lang="en-US" altLang="ja-JP"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2019</a:t>
            </a:r>
            <a:r>
              <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年度</a:t>
            </a:r>
          </a:p>
        </p:txBody>
      </p:sp>
      <p:sp>
        <p:nvSpPr>
          <p:cNvPr id="10" name="テキスト ボックス 9"/>
          <p:cNvSpPr txBox="1"/>
          <p:nvPr/>
        </p:nvSpPr>
        <p:spPr>
          <a:xfrm>
            <a:off x="9309780" y="5616545"/>
            <a:ext cx="4445693" cy="400110"/>
          </a:xfrm>
          <a:prstGeom prst="rect">
            <a:avLst/>
          </a:prstGeom>
          <a:noFill/>
        </p:spPr>
        <p:txBody>
          <a:bodyPr wrap="square" rtlCol="0">
            <a:spAutoFit/>
          </a:bodyPr>
          <a:lstStyle/>
          <a:p>
            <a:r>
              <a:rPr kumimoji="1" lang="ja-JP" altLang="en-US" sz="2000" dirty="0">
                <a:solidFill>
                  <a:schemeClr val="bg1"/>
                </a:solidFill>
              </a:rPr>
              <a:t>構造デザイン工学レビュー</a:t>
            </a:r>
          </a:p>
        </p:txBody>
      </p:sp>
      <p:sp>
        <p:nvSpPr>
          <p:cNvPr id="26" name="テキスト ボックス 25"/>
          <p:cNvSpPr txBox="1"/>
          <p:nvPr/>
        </p:nvSpPr>
        <p:spPr>
          <a:xfrm>
            <a:off x="7440119" y="2760278"/>
            <a:ext cx="3739322" cy="400110"/>
          </a:xfrm>
          <a:prstGeom prst="rect">
            <a:avLst/>
          </a:prstGeom>
          <a:noFill/>
        </p:spPr>
        <p:txBody>
          <a:bodyPr wrap="square" rtlCol="0">
            <a:spAutoFit/>
          </a:bodyPr>
          <a:lstStyle/>
          <a:p>
            <a:r>
              <a:rPr lang="ja-JP" altLang="en-US" sz="2000" b="1" dirty="0">
                <a:solidFill>
                  <a:srgbClr val="FFC000"/>
                </a:solidFill>
              </a:rPr>
              <a:t>暑気払い</a:t>
            </a:r>
            <a:endParaRPr kumimoji="1" lang="ja-JP" altLang="en-US" sz="2000" b="1" dirty="0">
              <a:solidFill>
                <a:srgbClr val="FFC000"/>
              </a:solidFill>
            </a:endParaRPr>
          </a:p>
        </p:txBody>
      </p:sp>
      <p:pic>
        <p:nvPicPr>
          <p:cNvPr id="13" name="図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06027" y="3185089"/>
            <a:ext cx="3073400" cy="2048933"/>
          </a:xfrm>
          <a:prstGeom prst="rect">
            <a:avLst/>
          </a:prstGeom>
        </p:spPr>
      </p:pic>
      <p:sp>
        <p:nvSpPr>
          <p:cNvPr id="29" name="テキスト ボックス 28"/>
          <p:cNvSpPr txBox="1"/>
          <p:nvPr/>
        </p:nvSpPr>
        <p:spPr>
          <a:xfrm>
            <a:off x="5306027" y="4858145"/>
            <a:ext cx="2929382" cy="400110"/>
          </a:xfrm>
          <a:prstGeom prst="rect">
            <a:avLst/>
          </a:prstGeom>
          <a:noFill/>
        </p:spPr>
        <p:txBody>
          <a:bodyPr wrap="square" rtlCol="0">
            <a:spAutoFit/>
          </a:bodyPr>
          <a:lstStyle/>
          <a:p>
            <a:r>
              <a:rPr kumimoji="1" lang="ja-JP" altLang="en-US" sz="2000" b="1" dirty="0"/>
              <a:t>地震工学会大会</a:t>
            </a:r>
          </a:p>
        </p:txBody>
      </p:sp>
      <p:pic>
        <p:nvPicPr>
          <p:cNvPr id="18" name="図 17"/>
          <p:cNvPicPr>
            <a:picLocks noChangeAspect="1"/>
          </p:cNvPicPr>
          <p:nvPr/>
        </p:nvPicPr>
        <p:blipFill rotWithShape="1">
          <a:blip r:embed="rId8" cstate="print">
            <a:extLst>
              <a:ext uri="{28A0092B-C50C-407E-A947-70E740481C1C}">
                <a14:useLocalDpi xmlns:a14="http://schemas.microsoft.com/office/drawing/2010/main" val="0"/>
              </a:ext>
            </a:extLst>
          </a:blip>
          <a:srcRect b="35278"/>
          <a:stretch/>
        </p:blipFill>
        <p:spPr>
          <a:xfrm>
            <a:off x="778119" y="2529940"/>
            <a:ext cx="4693376" cy="2025105"/>
          </a:xfrm>
          <a:prstGeom prst="rect">
            <a:avLst/>
          </a:prstGeom>
        </p:spPr>
      </p:pic>
      <p:pic>
        <p:nvPicPr>
          <p:cNvPr id="22" name="図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74094" y="5210245"/>
            <a:ext cx="2404373" cy="1602915"/>
          </a:xfrm>
          <a:prstGeom prst="rect">
            <a:avLst/>
          </a:prstGeom>
        </p:spPr>
      </p:pic>
      <p:sp>
        <p:nvSpPr>
          <p:cNvPr id="11" name="テキスト ボックス 10"/>
          <p:cNvSpPr txBox="1"/>
          <p:nvPr/>
        </p:nvSpPr>
        <p:spPr>
          <a:xfrm>
            <a:off x="6573792" y="5236822"/>
            <a:ext cx="2326855" cy="461665"/>
          </a:xfrm>
          <a:prstGeom prst="rect">
            <a:avLst/>
          </a:prstGeom>
          <a:noFill/>
        </p:spPr>
        <p:txBody>
          <a:bodyPr wrap="square" rtlCol="0">
            <a:spAutoFit/>
          </a:bodyPr>
          <a:lstStyle/>
          <a:p>
            <a:r>
              <a:rPr lang="en-US" altLang="ja-JP" sz="2400" dirty="0">
                <a:solidFill>
                  <a:srgbClr val="00B050"/>
                </a:solidFill>
              </a:rPr>
              <a:t>ESREL</a:t>
            </a:r>
            <a:endParaRPr kumimoji="1" lang="ja-JP" altLang="en-US" sz="2400" dirty="0">
              <a:solidFill>
                <a:srgbClr val="00B050"/>
              </a:solidFill>
            </a:endParaRPr>
          </a:p>
        </p:txBody>
      </p:sp>
      <p:pic>
        <p:nvPicPr>
          <p:cNvPr id="31" name="図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66" y="3121764"/>
            <a:ext cx="3488025" cy="2325349"/>
          </a:xfrm>
          <a:prstGeom prst="rect">
            <a:avLst/>
          </a:prstGeom>
        </p:spPr>
      </p:pic>
      <p:pic>
        <p:nvPicPr>
          <p:cNvPr id="21" name="図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76904" y="4542377"/>
            <a:ext cx="2489172" cy="1659448"/>
          </a:xfrm>
          <a:prstGeom prst="rect">
            <a:avLst/>
          </a:prstGeom>
        </p:spPr>
      </p:pic>
      <p:sp>
        <p:nvSpPr>
          <p:cNvPr id="25" name="テキスト ボックス 24"/>
          <p:cNvSpPr txBox="1"/>
          <p:nvPr/>
        </p:nvSpPr>
        <p:spPr>
          <a:xfrm>
            <a:off x="2521656" y="4609703"/>
            <a:ext cx="2326855" cy="400110"/>
          </a:xfrm>
          <a:prstGeom prst="rect">
            <a:avLst/>
          </a:prstGeom>
          <a:noFill/>
        </p:spPr>
        <p:txBody>
          <a:bodyPr wrap="square" rtlCol="0">
            <a:spAutoFit/>
          </a:bodyPr>
          <a:lstStyle/>
          <a:p>
            <a:r>
              <a:rPr kumimoji="1" lang="ja-JP" altLang="en-US" sz="2000" b="1" dirty="0">
                <a:solidFill>
                  <a:schemeClr val="bg1"/>
                </a:solidFill>
              </a:rPr>
              <a:t>建築学会大会</a:t>
            </a:r>
          </a:p>
        </p:txBody>
      </p:sp>
      <p:pic>
        <p:nvPicPr>
          <p:cNvPr id="32" name="図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7713" y="17040"/>
            <a:ext cx="4091572" cy="3068679"/>
          </a:xfrm>
          <a:prstGeom prst="rect">
            <a:avLst/>
          </a:prstGeom>
        </p:spPr>
      </p:pic>
      <p:sp>
        <p:nvSpPr>
          <p:cNvPr id="33" name="テキスト ボックス 32"/>
          <p:cNvSpPr txBox="1"/>
          <p:nvPr/>
        </p:nvSpPr>
        <p:spPr>
          <a:xfrm>
            <a:off x="1862751" y="2586124"/>
            <a:ext cx="2929382" cy="400110"/>
          </a:xfrm>
          <a:prstGeom prst="rect">
            <a:avLst/>
          </a:prstGeom>
          <a:noFill/>
        </p:spPr>
        <p:txBody>
          <a:bodyPr wrap="square" rtlCol="0">
            <a:spAutoFit/>
          </a:bodyPr>
          <a:lstStyle/>
          <a:p>
            <a:r>
              <a:rPr kumimoji="1" lang="ja-JP" altLang="en-US" sz="2000" b="1" dirty="0">
                <a:solidFill>
                  <a:srgbClr val="00B0F0"/>
                </a:solidFill>
              </a:rPr>
              <a:t>留学生修論打ち上げ</a:t>
            </a:r>
          </a:p>
        </p:txBody>
      </p:sp>
    </p:spTree>
    <p:extLst>
      <p:ext uri="{BB962C8B-B14F-4D97-AF65-F5344CB8AC3E}">
        <p14:creationId xmlns:p14="http://schemas.microsoft.com/office/powerpoint/2010/main" val="158603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11818" t="45940" r="56818" b="23030"/>
          <a:stretch/>
        </p:blipFill>
        <p:spPr>
          <a:xfrm>
            <a:off x="2857102" y="3725078"/>
            <a:ext cx="1535998" cy="1139755"/>
          </a:xfrm>
          <a:prstGeom prst="rect">
            <a:avLst/>
          </a:prstGeom>
        </p:spPr>
      </p:pic>
      <p:pic>
        <p:nvPicPr>
          <p:cNvPr id="27" name="図 26" descr="口を開けている子供&#10;&#10;自動的に生成された説明">
            <a:extLst>
              <a:ext uri="{FF2B5EF4-FFF2-40B4-BE49-F238E27FC236}">
                <a16:creationId xmlns:a16="http://schemas.microsoft.com/office/drawing/2014/main" id="{C8A08CFA-E0B3-40BC-AD4B-471B7C2D66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152" y="3446428"/>
            <a:ext cx="1899168" cy="1280107"/>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9160" y="3252820"/>
            <a:ext cx="4765719" cy="3605180"/>
          </a:xfrm>
          <a:prstGeom prst="rect">
            <a:avLst/>
          </a:prstGeom>
        </p:spPr>
      </p:pic>
      <p:pic>
        <p:nvPicPr>
          <p:cNvPr id="6" name="図 5" descr="スキー場でポーズをとっている人たち&#10;&#10;自動的に生成された説明">
            <a:extLst>
              <a:ext uri="{FF2B5EF4-FFF2-40B4-BE49-F238E27FC236}">
                <a16:creationId xmlns:a16="http://schemas.microsoft.com/office/drawing/2014/main" id="{E322985C-6EE1-452F-BECD-5EF8D9E4DE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2165" y="-30001"/>
            <a:ext cx="4181835" cy="3282821"/>
          </a:xfrm>
          <a:prstGeom prst="rect">
            <a:avLst/>
          </a:prstGeom>
        </p:spPr>
      </p:pic>
      <p:pic>
        <p:nvPicPr>
          <p:cNvPr id="19" name="図 18" descr="テーブル, 人, 屋内, 女性 が含まれている画像&#10;&#10;自動的に生成された説明">
            <a:extLst>
              <a:ext uri="{FF2B5EF4-FFF2-40B4-BE49-F238E27FC236}">
                <a16:creationId xmlns:a16="http://schemas.microsoft.com/office/drawing/2014/main" id="{7FCB6B71-FACA-4E54-A29F-8D275FD8D5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3406" y="4722583"/>
            <a:ext cx="2838818" cy="2129114"/>
          </a:xfrm>
          <a:prstGeom prst="rect">
            <a:avLst/>
          </a:prstGeom>
        </p:spPr>
      </p:pic>
      <p:pic>
        <p:nvPicPr>
          <p:cNvPr id="5" name="図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6117" y="4003487"/>
            <a:ext cx="1048195" cy="786146"/>
          </a:xfrm>
          <a:prstGeom prst="rect">
            <a:avLst/>
          </a:prstGeom>
        </p:spPr>
      </p:pic>
      <p:pic>
        <p:nvPicPr>
          <p:cNvPr id="15" name="図 14"/>
          <p:cNvPicPr>
            <a:picLocks noChangeAspect="1"/>
          </p:cNvPicPr>
          <p:nvPr/>
        </p:nvPicPr>
        <p:blipFill rotWithShape="1">
          <a:blip r:embed="rId8" cstate="print">
            <a:extLst>
              <a:ext uri="{28A0092B-C50C-407E-A947-70E740481C1C}">
                <a14:useLocalDpi xmlns:a14="http://schemas.microsoft.com/office/drawing/2010/main" val="0"/>
              </a:ext>
            </a:extLst>
          </a:blip>
          <a:srcRect l="18147" t="11030" r="14266" b="25091"/>
          <a:stretch/>
        </p:blipFill>
        <p:spPr>
          <a:xfrm>
            <a:off x="0" y="4220352"/>
            <a:ext cx="2096700" cy="2643447"/>
          </a:xfrm>
          <a:prstGeom prst="rect">
            <a:avLst/>
          </a:prstGeom>
        </p:spPr>
      </p:pic>
      <p:pic>
        <p:nvPicPr>
          <p:cNvPr id="8" name="図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07151" y="5315664"/>
            <a:ext cx="1006657" cy="1342815"/>
          </a:xfrm>
          <a:prstGeom prst="rect">
            <a:avLst/>
          </a:prstGeom>
        </p:spPr>
      </p:pic>
      <p:pic>
        <p:nvPicPr>
          <p:cNvPr id="10" name="図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28256" y="5966743"/>
            <a:ext cx="1336887" cy="891257"/>
          </a:xfrm>
          <a:prstGeom prst="rect">
            <a:avLst/>
          </a:prstGeom>
        </p:spPr>
      </p:pic>
      <p:pic>
        <p:nvPicPr>
          <p:cNvPr id="16" name="図 15" descr="人, 屋外, 雪, 立つ が含まれている画像&#10;&#10;自動的に生成された説明">
            <a:extLst>
              <a:ext uri="{FF2B5EF4-FFF2-40B4-BE49-F238E27FC236}">
                <a16:creationId xmlns:a16="http://schemas.microsoft.com/office/drawing/2014/main" id="{CA99EA12-EB69-4F91-BF10-A5C88489B4A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24148" y="4126489"/>
            <a:ext cx="1898136" cy="2531990"/>
          </a:xfrm>
          <a:prstGeom prst="rect">
            <a:avLst/>
          </a:prstGeom>
        </p:spPr>
      </p:pic>
      <p:pic>
        <p:nvPicPr>
          <p:cNvPr id="23" name="図 22" descr="人, 男, テーブル, 木製 が含まれている画像&#10;&#10;自動的に生成された説明">
            <a:extLst>
              <a:ext uri="{FF2B5EF4-FFF2-40B4-BE49-F238E27FC236}">
                <a16:creationId xmlns:a16="http://schemas.microsoft.com/office/drawing/2014/main" id="{26681699-0E29-436F-9742-57D3498A0E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121" y="3259807"/>
            <a:ext cx="1115016" cy="1487359"/>
          </a:xfrm>
          <a:prstGeom prst="rect">
            <a:avLst/>
          </a:prstGeom>
        </p:spPr>
      </p:pic>
      <p:pic>
        <p:nvPicPr>
          <p:cNvPr id="25" name="図 24" descr="座る, 少し, 女の子, 小さい が含まれている画像&#10;&#10;自動的に生成された説明">
            <a:extLst>
              <a:ext uri="{FF2B5EF4-FFF2-40B4-BE49-F238E27FC236}">
                <a16:creationId xmlns:a16="http://schemas.microsoft.com/office/drawing/2014/main" id="{325D4D05-7CEB-4DB6-8DFF-5B81BDF8CE5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91738" y="5055410"/>
            <a:ext cx="1016843" cy="1355790"/>
          </a:xfrm>
          <a:prstGeom prst="rect">
            <a:avLst/>
          </a:prstGeom>
        </p:spPr>
      </p:pic>
      <p:pic>
        <p:nvPicPr>
          <p:cNvPr id="4" name="図 3">
            <a:extLst>
              <a:ext uri="{FF2B5EF4-FFF2-40B4-BE49-F238E27FC236}">
                <a16:creationId xmlns:a16="http://schemas.microsoft.com/office/drawing/2014/main" id="{C7D4C290-00D3-499C-B1F6-B457F8002A8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121" y="-47893"/>
            <a:ext cx="5048250" cy="3784479"/>
          </a:xfrm>
          <a:prstGeom prst="rect">
            <a:avLst/>
          </a:prstGeom>
        </p:spPr>
      </p:pic>
      <p:sp>
        <p:nvSpPr>
          <p:cNvPr id="28" name="テキスト ボックス 27"/>
          <p:cNvSpPr txBox="1"/>
          <p:nvPr/>
        </p:nvSpPr>
        <p:spPr>
          <a:xfrm>
            <a:off x="112962" y="61297"/>
            <a:ext cx="3669878" cy="646331"/>
          </a:xfrm>
          <a:prstGeom prst="rect">
            <a:avLst/>
          </a:prstGeom>
          <a:noFill/>
        </p:spPr>
        <p:txBody>
          <a:bodyPr wrap="square" rtlCol="0">
            <a:spAutoFit/>
          </a:bodyPr>
          <a:lstStyle/>
          <a:p>
            <a:r>
              <a:rPr lang="ja-JP" altLang="en-US"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こ</a:t>
            </a:r>
            <a:r>
              <a:rPr lang="ja-JP" altLang="en-US" sz="3600" dirty="0" err="1">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ひけんの</a:t>
            </a:r>
            <a:r>
              <a:rPr lang="ja-JP" altLang="en-US"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様子</a:t>
            </a:r>
            <a:endPar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endParaRPr>
          </a:p>
        </p:txBody>
      </p:sp>
      <p:pic>
        <p:nvPicPr>
          <p:cNvPr id="7" name="図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023944" y="2376553"/>
            <a:ext cx="1110495" cy="1481328"/>
          </a:xfrm>
          <a:prstGeom prst="rect">
            <a:avLst/>
          </a:prstGeom>
        </p:spPr>
      </p:pic>
      <p:sp>
        <p:nvSpPr>
          <p:cNvPr id="22" name="雲 21">
            <a:extLst>
              <a:ext uri="{FF2B5EF4-FFF2-40B4-BE49-F238E27FC236}">
                <a16:creationId xmlns:a16="http://schemas.microsoft.com/office/drawing/2014/main" id="{5986B97A-D1A3-4E4F-B165-1D11127B1762}"/>
              </a:ext>
            </a:extLst>
          </p:cNvPr>
          <p:cNvSpPr/>
          <p:nvPr/>
        </p:nvSpPr>
        <p:spPr>
          <a:xfrm>
            <a:off x="1359392" y="2419219"/>
            <a:ext cx="3572524" cy="1162428"/>
          </a:xfrm>
          <a:prstGeom prst="clou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t>先生もみんなもとってもいい笑顔</a:t>
            </a:r>
            <a:r>
              <a:rPr kumimoji="1" lang="en-US" altLang="ja-JP" sz="1800" dirty="0"/>
              <a:t>(^▽^)/</a:t>
            </a:r>
          </a:p>
        </p:txBody>
      </p:sp>
    </p:spTree>
    <p:extLst>
      <p:ext uri="{BB962C8B-B14F-4D97-AF65-F5344CB8AC3E}">
        <p14:creationId xmlns:p14="http://schemas.microsoft.com/office/powerpoint/2010/main" val="3559680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テキスト ボックス 5"/>
          <p:cNvSpPr txBox="1">
            <a:spLocks noChangeArrowheads="1"/>
          </p:cNvSpPr>
          <p:nvPr/>
        </p:nvSpPr>
        <p:spPr bwMode="auto">
          <a:xfrm>
            <a:off x="2958544" y="1208478"/>
            <a:ext cx="1620957" cy="4801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東京ガス（３）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東京電力</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東京都特別区</a:t>
            </a:r>
            <a:endParaRPr lang="en-US" altLang="ja-JP" sz="1600" dirty="0">
              <a:latin typeface="+mn-ea"/>
              <a:ea typeface="+mn-ea"/>
            </a:endParaRPr>
          </a:p>
          <a:p>
            <a:pPr eaLnBrk="1" hangingPunct="1">
              <a:spcBef>
                <a:spcPts val="388"/>
              </a:spcBef>
              <a:buFontTx/>
              <a:buNone/>
            </a:pPr>
            <a:r>
              <a:rPr lang="en-US" altLang="ja-JP" sz="1600" dirty="0">
                <a:latin typeface="+mn-ea"/>
                <a:ea typeface="+mn-ea"/>
              </a:rPr>
              <a:t>TOTO</a:t>
            </a:r>
            <a:r>
              <a:rPr lang="ja-JP" altLang="en-US" sz="1600" dirty="0">
                <a:latin typeface="+mn-ea"/>
                <a:ea typeface="+mn-ea"/>
              </a:rPr>
              <a:t>（２）</a:t>
            </a:r>
            <a:endParaRPr lang="en-US" altLang="ja-JP" sz="1600" dirty="0">
              <a:latin typeface="+mn-ea"/>
              <a:ea typeface="+mn-ea"/>
            </a:endParaRPr>
          </a:p>
          <a:p>
            <a:pPr eaLnBrk="1" hangingPunct="1">
              <a:spcBef>
                <a:spcPts val="388"/>
              </a:spcBef>
              <a:buFontTx/>
              <a:buNone/>
            </a:pPr>
            <a:r>
              <a:rPr lang="ja-JP" altLang="en-US" sz="1600" dirty="0">
                <a:latin typeface="+mn-ea"/>
                <a:ea typeface="+mn-ea"/>
              </a:rPr>
              <a:t>ドワンゴ</a:t>
            </a:r>
            <a:endParaRPr lang="en-US" altLang="ja-JP" sz="1600" dirty="0">
              <a:latin typeface="+mn-ea"/>
              <a:ea typeface="+mn-ea"/>
            </a:endParaRPr>
          </a:p>
          <a:p>
            <a:pPr eaLnBrk="1" hangingPunct="1">
              <a:spcBef>
                <a:spcPts val="388"/>
              </a:spcBef>
              <a:buFontTx/>
              <a:buNone/>
            </a:pPr>
            <a:r>
              <a:rPr lang="ja-JP" altLang="en-US" sz="1600" dirty="0">
                <a:latin typeface="+mn-ea"/>
                <a:ea typeface="+mn-ea"/>
              </a:rPr>
              <a:t>中日本エクシス</a:t>
            </a:r>
            <a:endParaRPr lang="en-US" altLang="ja-JP" sz="1600" dirty="0">
              <a:latin typeface="+mn-ea"/>
              <a:ea typeface="+mn-ea"/>
            </a:endParaRPr>
          </a:p>
          <a:p>
            <a:pPr eaLnBrk="1" hangingPunct="1">
              <a:spcBef>
                <a:spcPts val="388"/>
              </a:spcBef>
              <a:buFontTx/>
              <a:buNone/>
            </a:pPr>
            <a:r>
              <a:rPr lang="ja-JP" altLang="en-US" sz="1600" dirty="0">
                <a:latin typeface="+mn-ea"/>
                <a:ea typeface="+mn-ea"/>
              </a:rPr>
              <a:t>日建設計（３）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日立建機</a:t>
            </a:r>
            <a:endParaRPr lang="en-US" altLang="ja-JP" sz="1600" dirty="0">
              <a:latin typeface="+mn-ea"/>
              <a:ea typeface="+mn-ea"/>
            </a:endParaRPr>
          </a:p>
          <a:p>
            <a:pPr eaLnBrk="1" hangingPunct="1">
              <a:spcBef>
                <a:spcPts val="388"/>
              </a:spcBef>
              <a:buFontTx/>
              <a:buNone/>
            </a:pPr>
            <a:r>
              <a:rPr lang="ja-JP" altLang="en-US" sz="1600" dirty="0">
                <a:latin typeface="+mn-ea"/>
                <a:ea typeface="+mn-ea"/>
              </a:rPr>
              <a:t>三陽商会</a:t>
            </a:r>
            <a:endParaRPr lang="en-US" altLang="ja-JP" sz="1600" dirty="0">
              <a:latin typeface="+mn-ea"/>
              <a:ea typeface="+mn-ea"/>
            </a:endParaRPr>
          </a:p>
          <a:p>
            <a:pPr eaLnBrk="1" hangingPunct="1">
              <a:spcBef>
                <a:spcPts val="388"/>
              </a:spcBef>
              <a:buFontTx/>
              <a:buNone/>
            </a:pPr>
            <a:r>
              <a:rPr lang="ja-JP" altLang="en-US" sz="1600" dirty="0">
                <a:latin typeface="+mn-ea"/>
                <a:ea typeface="+mn-ea"/>
              </a:rPr>
              <a:t>ボッシュ</a:t>
            </a:r>
            <a:endParaRPr lang="en-US" altLang="ja-JP" sz="1600" dirty="0">
              <a:latin typeface="+mn-ea"/>
              <a:ea typeface="+mn-ea"/>
            </a:endParaRPr>
          </a:p>
          <a:p>
            <a:pPr eaLnBrk="1" hangingPunct="1">
              <a:spcBef>
                <a:spcPts val="388"/>
              </a:spcBef>
              <a:buFontTx/>
              <a:buNone/>
            </a:pPr>
            <a:r>
              <a:rPr lang="ja-JP" altLang="en-US" sz="1600" dirty="0">
                <a:latin typeface="+mn-ea"/>
                <a:ea typeface="+mn-ea"/>
              </a:rPr>
              <a:t>丹青社</a:t>
            </a:r>
            <a:endParaRPr lang="en-US" altLang="ja-JP" sz="1600" dirty="0">
              <a:latin typeface="+mn-ea"/>
              <a:ea typeface="+mn-ea"/>
            </a:endParaRPr>
          </a:p>
          <a:p>
            <a:pPr eaLnBrk="1" hangingPunct="1">
              <a:spcBef>
                <a:spcPts val="388"/>
              </a:spcBef>
              <a:buFontTx/>
              <a:buNone/>
            </a:pPr>
            <a:r>
              <a:rPr lang="ja-JP" altLang="en-US" sz="1600" dirty="0">
                <a:latin typeface="+mn-ea"/>
                <a:ea typeface="+mn-ea"/>
              </a:rPr>
              <a:t>横浜銀行</a:t>
            </a:r>
            <a:endParaRPr lang="en-US" altLang="ja-JP" sz="1600" dirty="0">
              <a:latin typeface="+mn-ea"/>
              <a:ea typeface="+mn-ea"/>
            </a:endParaRPr>
          </a:p>
          <a:p>
            <a:pPr eaLnBrk="1" hangingPunct="1">
              <a:spcBef>
                <a:spcPts val="388"/>
              </a:spcBef>
              <a:buFontTx/>
              <a:buNone/>
            </a:pPr>
            <a:r>
              <a:rPr lang="ja-JP" altLang="en-US" sz="1600" dirty="0">
                <a:latin typeface="+mn-ea"/>
                <a:ea typeface="+mn-ea"/>
              </a:rPr>
              <a:t>総務省消防庁</a:t>
            </a:r>
            <a:endParaRPr lang="en-US" altLang="ja-JP" sz="1600" dirty="0">
              <a:latin typeface="+mn-ea"/>
              <a:ea typeface="+mn-ea"/>
            </a:endParaRPr>
          </a:p>
          <a:p>
            <a:pPr eaLnBrk="1" hangingPunct="1">
              <a:spcBef>
                <a:spcPts val="388"/>
              </a:spcBef>
              <a:buFontTx/>
              <a:buNone/>
            </a:pPr>
            <a:r>
              <a:rPr lang="ja-JP" altLang="en-US" sz="1600" dirty="0">
                <a:latin typeface="+mn-ea"/>
                <a:ea typeface="+mn-ea"/>
              </a:rPr>
              <a:t>横浜市</a:t>
            </a:r>
            <a:endParaRPr lang="en-US" altLang="ja-JP" sz="1600" dirty="0">
              <a:latin typeface="+mn-ea"/>
              <a:ea typeface="+mn-ea"/>
            </a:endParaRPr>
          </a:p>
          <a:p>
            <a:pPr eaLnBrk="1" hangingPunct="1">
              <a:spcBef>
                <a:spcPts val="388"/>
              </a:spcBef>
              <a:buFontTx/>
              <a:buNone/>
            </a:pPr>
            <a:r>
              <a:rPr lang="ja-JP" altLang="en-US" sz="1600" dirty="0">
                <a:latin typeface="+mn-ea"/>
                <a:ea typeface="+mn-ea"/>
              </a:rPr>
              <a:t>海老名市</a:t>
            </a:r>
            <a:endParaRPr lang="en-US" altLang="ja-JP" sz="1600" dirty="0">
              <a:latin typeface="+mn-ea"/>
              <a:ea typeface="+mn-ea"/>
            </a:endParaRPr>
          </a:p>
          <a:p>
            <a:pPr eaLnBrk="1" hangingPunct="1">
              <a:spcBef>
                <a:spcPts val="388"/>
              </a:spcBef>
              <a:buFontTx/>
              <a:buNone/>
            </a:pPr>
            <a:r>
              <a:rPr lang="ja-JP" altLang="en-US" sz="1600" dirty="0">
                <a:latin typeface="+mn-ea"/>
                <a:ea typeface="+mn-ea"/>
              </a:rPr>
              <a:t>トヨタ自動車</a:t>
            </a:r>
            <a:endParaRPr lang="en-US" altLang="ja-JP" sz="1600" dirty="0">
              <a:latin typeface="+mn-ea"/>
              <a:ea typeface="+mn-ea"/>
            </a:endParaRPr>
          </a:p>
        </p:txBody>
      </p:sp>
      <p:sp>
        <p:nvSpPr>
          <p:cNvPr id="6" name="コンテンツ プレースホルダ 2"/>
          <p:cNvSpPr txBox="1">
            <a:spLocks/>
          </p:cNvSpPr>
          <p:nvPr/>
        </p:nvSpPr>
        <p:spPr bwMode="auto">
          <a:xfrm>
            <a:off x="171255" y="1702837"/>
            <a:ext cx="2376487" cy="450850"/>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42900" indent="-342900" algn="l" rtl="0" fontAlgn="base">
              <a:spcBef>
                <a:spcPct val="20000"/>
              </a:spcBef>
              <a:spcAft>
                <a:spcPct val="0"/>
              </a:spcAft>
              <a:buFont typeface="Arial" pitchFamily="34"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eaLnBrk="1" hangingPunct="1">
              <a:buFont typeface="Arial" pitchFamily="34" charset="0"/>
              <a:buNone/>
              <a:defRPr/>
            </a:pPr>
            <a:r>
              <a:rPr lang="ja-JP" altLang="en-US" sz="2400" b="1" dirty="0">
                <a:solidFill>
                  <a:schemeClr val="accent6">
                    <a:lumMod val="75000"/>
                  </a:schemeClr>
                </a:solidFill>
                <a:latin typeface="+mn-ea"/>
              </a:rPr>
              <a:t>学部卒者の進路</a:t>
            </a:r>
            <a:endParaRPr lang="en-US" altLang="ja-JP" sz="2400" b="1" dirty="0">
              <a:solidFill>
                <a:schemeClr val="accent6">
                  <a:lumMod val="75000"/>
                </a:schemeClr>
              </a:solidFill>
              <a:latin typeface="+mn-ea"/>
            </a:endParaRPr>
          </a:p>
        </p:txBody>
      </p:sp>
      <p:sp>
        <p:nvSpPr>
          <p:cNvPr id="2" name="テキスト ボックス 1"/>
          <p:cNvSpPr txBox="1"/>
          <p:nvPr/>
        </p:nvSpPr>
        <p:spPr>
          <a:xfrm>
            <a:off x="5024178" y="767944"/>
            <a:ext cx="3779756" cy="400110"/>
          </a:xfrm>
          <a:prstGeom prst="rect">
            <a:avLst/>
          </a:prstGeom>
          <a:noFill/>
        </p:spPr>
        <p:txBody>
          <a:bodyPr wrap="square" rtlCol="0">
            <a:spAutoFit/>
          </a:bodyPr>
          <a:lstStyle/>
          <a:p>
            <a:r>
              <a:rPr kumimoji="1" lang="ja-JP" altLang="en-US" sz="2000" u="sng" dirty="0"/>
              <a:t>主な就職先（学部卒・</a:t>
            </a:r>
            <a:r>
              <a:rPr lang="ja-JP" altLang="en-US" sz="2000" u="sng" dirty="0"/>
              <a:t>院卒</a:t>
            </a:r>
            <a:r>
              <a:rPr kumimoji="1" lang="ja-JP" altLang="en-US" sz="2000" u="sng" dirty="0"/>
              <a:t>）</a:t>
            </a:r>
          </a:p>
        </p:txBody>
      </p:sp>
      <p:sp>
        <p:nvSpPr>
          <p:cNvPr id="11" name="テキスト ボックス 5"/>
          <p:cNvSpPr txBox="1">
            <a:spLocks noChangeArrowheads="1"/>
          </p:cNvSpPr>
          <p:nvPr/>
        </p:nvSpPr>
        <p:spPr bwMode="auto">
          <a:xfrm>
            <a:off x="4659700" y="1208478"/>
            <a:ext cx="1983235" cy="5098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アズビル</a:t>
            </a:r>
            <a:endParaRPr lang="en-US" altLang="ja-JP" sz="1600" dirty="0">
              <a:latin typeface="+mn-ea"/>
              <a:ea typeface="+mn-ea"/>
            </a:endParaRPr>
          </a:p>
          <a:p>
            <a:pPr eaLnBrk="1" hangingPunct="1">
              <a:spcBef>
                <a:spcPts val="388"/>
              </a:spcBef>
              <a:buFontTx/>
              <a:buNone/>
            </a:pPr>
            <a:r>
              <a:rPr lang="ja-JP" altLang="en-US" sz="1600" dirty="0">
                <a:latin typeface="+mn-ea"/>
                <a:ea typeface="+mn-ea"/>
              </a:rPr>
              <a:t>大林組（２）</a:t>
            </a:r>
            <a:endParaRPr lang="en-US" altLang="ja-JP" sz="1600" dirty="0">
              <a:latin typeface="+mn-ea"/>
              <a:ea typeface="+mn-ea"/>
            </a:endParaRPr>
          </a:p>
          <a:p>
            <a:pPr>
              <a:spcBef>
                <a:spcPts val="388"/>
              </a:spcBef>
              <a:buNone/>
            </a:pPr>
            <a:r>
              <a:rPr lang="ja-JP" altLang="en-US" sz="1600" dirty="0">
                <a:latin typeface="+mn-ea"/>
                <a:ea typeface="+mn-ea"/>
              </a:rPr>
              <a:t>清水建設（３）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竹中工務店</a:t>
            </a:r>
            <a:endParaRPr lang="en-US" altLang="ja-JP" sz="1600" dirty="0">
              <a:latin typeface="+mn-ea"/>
              <a:ea typeface="+mn-ea"/>
            </a:endParaRPr>
          </a:p>
          <a:p>
            <a:pPr eaLnBrk="1" hangingPunct="1">
              <a:spcBef>
                <a:spcPts val="388"/>
              </a:spcBef>
              <a:buFontTx/>
              <a:buNone/>
            </a:pPr>
            <a:r>
              <a:rPr lang="ja-JP" altLang="en-US" sz="1600" dirty="0">
                <a:latin typeface="+mn-ea"/>
                <a:ea typeface="+mn-ea"/>
              </a:rPr>
              <a:t>構造計画研究所</a:t>
            </a:r>
            <a:endParaRPr lang="en-US" altLang="ja-JP" sz="1600" dirty="0">
              <a:latin typeface="+mn-ea"/>
              <a:ea typeface="+mn-ea"/>
            </a:endParaRPr>
          </a:p>
          <a:p>
            <a:pPr eaLnBrk="1" hangingPunct="1">
              <a:spcBef>
                <a:spcPts val="388"/>
              </a:spcBef>
              <a:buFontTx/>
              <a:buNone/>
            </a:pPr>
            <a:r>
              <a:rPr lang="ja-JP" altLang="en-US" sz="1600" dirty="0">
                <a:latin typeface="+mn-ea"/>
                <a:ea typeface="+mn-ea"/>
              </a:rPr>
              <a:t>コクヨ</a:t>
            </a:r>
            <a:endParaRPr lang="en-US" altLang="ja-JP" sz="1600" dirty="0">
              <a:latin typeface="+mn-ea"/>
              <a:ea typeface="+mn-ea"/>
            </a:endParaRPr>
          </a:p>
          <a:p>
            <a:pPr eaLnBrk="1" hangingPunct="1">
              <a:spcBef>
                <a:spcPts val="388"/>
              </a:spcBef>
              <a:buFontTx/>
              <a:buNone/>
            </a:pPr>
            <a:r>
              <a:rPr lang="ja-JP" altLang="en-US" sz="1600" dirty="0">
                <a:latin typeface="+mn-ea"/>
                <a:ea typeface="+mn-ea"/>
              </a:rPr>
              <a:t>ＪＲ東日本</a:t>
            </a:r>
            <a:endParaRPr lang="en-US" altLang="ja-JP" sz="1600" dirty="0">
              <a:latin typeface="+mn-ea"/>
              <a:ea typeface="+mn-ea"/>
            </a:endParaRPr>
          </a:p>
          <a:p>
            <a:pPr eaLnBrk="1" hangingPunct="1">
              <a:spcBef>
                <a:spcPts val="388"/>
              </a:spcBef>
              <a:buFontTx/>
              <a:buNone/>
            </a:pPr>
            <a:r>
              <a:rPr lang="ja-JP" altLang="en-US" sz="1600" dirty="0">
                <a:latin typeface="+mn-ea"/>
                <a:ea typeface="+mn-ea"/>
              </a:rPr>
              <a:t>ＪＲ東海（２）</a:t>
            </a:r>
            <a:endParaRPr lang="en-US" altLang="ja-JP" sz="1600" dirty="0">
              <a:latin typeface="+mn-ea"/>
              <a:ea typeface="+mn-ea"/>
            </a:endParaRPr>
          </a:p>
          <a:p>
            <a:pPr eaLnBrk="1" hangingPunct="1">
              <a:spcBef>
                <a:spcPts val="388"/>
              </a:spcBef>
              <a:buFontTx/>
              <a:buNone/>
            </a:pPr>
            <a:r>
              <a:rPr lang="ja-JP" altLang="en-US" sz="1600" dirty="0">
                <a:latin typeface="+mn-ea"/>
                <a:ea typeface="+mn-ea"/>
              </a:rPr>
              <a:t>静岡鉄道</a:t>
            </a:r>
            <a:endParaRPr lang="en-US" altLang="ja-JP" sz="1600" dirty="0">
              <a:latin typeface="+mn-ea"/>
              <a:ea typeface="+mn-ea"/>
            </a:endParaRPr>
          </a:p>
          <a:p>
            <a:pPr eaLnBrk="1" hangingPunct="1">
              <a:spcBef>
                <a:spcPts val="388"/>
              </a:spcBef>
              <a:buFontTx/>
              <a:buNone/>
            </a:pPr>
            <a:r>
              <a:rPr lang="ja-JP" altLang="en-US" sz="1600" dirty="0">
                <a:latin typeface="+mn-ea"/>
                <a:ea typeface="+mn-ea"/>
              </a:rPr>
              <a:t>住友商事</a:t>
            </a:r>
            <a:endParaRPr lang="en-US" altLang="ja-JP" sz="1600" dirty="0">
              <a:latin typeface="+mn-ea"/>
              <a:ea typeface="+mn-ea"/>
            </a:endParaRPr>
          </a:p>
          <a:p>
            <a:pPr eaLnBrk="1" hangingPunct="1">
              <a:spcBef>
                <a:spcPts val="388"/>
              </a:spcBef>
              <a:buFontTx/>
              <a:buNone/>
            </a:pPr>
            <a:r>
              <a:rPr lang="ja-JP" altLang="en-US" sz="1600" dirty="0">
                <a:latin typeface="+mn-ea"/>
                <a:ea typeface="+mn-ea"/>
              </a:rPr>
              <a:t>積水ハウス</a:t>
            </a:r>
            <a:endParaRPr lang="en-US" altLang="ja-JP" sz="1600" dirty="0">
              <a:latin typeface="+mn-ea"/>
              <a:ea typeface="+mn-ea"/>
            </a:endParaRPr>
          </a:p>
          <a:p>
            <a:pPr eaLnBrk="1" hangingPunct="1">
              <a:spcBef>
                <a:spcPts val="388"/>
              </a:spcBef>
              <a:buFontTx/>
              <a:buNone/>
            </a:pPr>
            <a:r>
              <a:rPr lang="ja-JP" altLang="en-US" sz="1600" dirty="0">
                <a:latin typeface="+mn-ea"/>
                <a:ea typeface="+mn-ea"/>
              </a:rPr>
              <a:t>セキスイハイム</a:t>
            </a:r>
            <a:endParaRPr lang="en-US" altLang="ja-JP" sz="1600" dirty="0">
              <a:latin typeface="+mn-ea"/>
              <a:ea typeface="+mn-ea"/>
            </a:endParaRPr>
          </a:p>
          <a:p>
            <a:pPr eaLnBrk="1" hangingPunct="1">
              <a:spcBef>
                <a:spcPts val="388"/>
              </a:spcBef>
              <a:buFontTx/>
              <a:buNone/>
            </a:pPr>
            <a:r>
              <a:rPr lang="ja-JP" altLang="en-US" sz="1600" dirty="0">
                <a:latin typeface="+mn-ea"/>
                <a:ea typeface="+mn-ea"/>
              </a:rPr>
              <a:t>森トラスト</a:t>
            </a:r>
            <a:endParaRPr lang="en-US" altLang="ja-JP" sz="1600" dirty="0">
              <a:latin typeface="+mn-ea"/>
              <a:ea typeface="+mn-ea"/>
            </a:endParaRPr>
          </a:p>
          <a:p>
            <a:pPr>
              <a:spcBef>
                <a:spcPts val="388"/>
              </a:spcBef>
              <a:buNone/>
            </a:pPr>
            <a:r>
              <a:rPr lang="ja-JP" altLang="en-US" sz="1600" dirty="0">
                <a:latin typeface="+mn-ea"/>
                <a:ea typeface="+mn-ea"/>
              </a:rPr>
              <a:t>ＮＴＴデータ</a:t>
            </a:r>
            <a:r>
              <a:rPr lang="en-US" altLang="ja-JP" sz="1600" dirty="0">
                <a:latin typeface="+mn-ea"/>
                <a:ea typeface="+mn-ea"/>
              </a:rPr>
              <a:t>(</a:t>
            </a:r>
            <a:r>
              <a:rPr lang="ja-JP" altLang="en-US" sz="1600" dirty="0">
                <a:latin typeface="+mn-ea"/>
                <a:ea typeface="+mn-ea"/>
              </a:rPr>
              <a:t>２</a:t>
            </a:r>
            <a:r>
              <a:rPr lang="en-US" altLang="ja-JP" sz="1600" dirty="0">
                <a:latin typeface="+mn-ea"/>
                <a:ea typeface="+mn-ea"/>
              </a:rPr>
              <a:t>)</a:t>
            </a:r>
          </a:p>
          <a:p>
            <a:pPr>
              <a:spcBef>
                <a:spcPts val="388"/>
              </a:spcBef>
              <a:buNone/>
            </a:pPr>
            <a:r>
              <a:rPr lang="ja-JP" altLang="en-US" sz="1600" dirty="0">
                <a:latin typeface="+mn-ea"/>
                <a:ea typeface="+mn-ea"/>
              </a:rPr>
              <a:t>ＮＴＴドコモ</a:t>
            </a:r>
            <a:endParaRPr lang="en-US" altLang="ja-JP" sz="1600" dirty="0">
              <a:latin typeface="+mn-ea"/>
              <a:ea typeface="+mn-ea"/>
            </a:endParaRPr>
          </a:p>
          <a:p>
            <a:pPr>
              <a:spcBef>
                <a:spcPts val="388"/>
              </a:spcBef>
              <a:buNone/>
            </a:pPr>
            <a:r>
              <a:rPr lang="ja-JP" altLang="en-US" sz="1600" dirty="0">
                <a:latin typeface="+mn-ea"/>
                <a:ea typeface="+mn-ea"/>
              </a:rPr>
              <a:t>長野県庁</a:t>
            </a:r>
            <a:endParaRPr lang="en-US" altLang="ja-JP" sz="1600" dirty="0">
              <a:latin typeface="+mn-ea"/>
              <a:ea typeface="+mn-ea"/>
            </a:endParaRPr>
          </a:p>
          <a:p>
            <a:pPr>
              <a:spcBef>
                <a:spcPts val="388"/>
              </a:spcBef>
              <a:buNone/>
            </a:pPr>
            <a:r>
              <a:rPr lang="ja-JP" altLang="en-US" sz="1600" dirty="0">
                <a:latin typeface="+mn-ea"/>
                <a:ea typeface="+mn-ea"/>
              </a:rPr>
              <a:t>野村総合研究所</a:t>
            </a:r>
            <a:r>
              <a:rPr lang="en-US" altLang="ja-JP" sz="1600" dirty="0">
                <a:latin typeface="+mn-ea"/>
                <a:ea typeface="+mn-ea"/>
              </a:rPr>
              <a:t>(</a:t>
            </a:r>
            <a:r>
              <a:rPr lang="ja-JP" altLang="en-US" sz="1600" dirty="0">
                <a:latin typeface="+mn-ea"/>
                <a:ea typeface="+mn-ea"/>
              </a:rPr>
              <a:t>２</a:t>
            </a:r>
            <a:r>
              <a:rPr lang="en-US" altLang="ja-JP" sz="1600" dirty="0">
                <a:latin typeface="+mn-ea"/>
                <a:ea typeface="+mn-ea"/>
              </a:rPr>
              <a:t>)</a:t>
            </a:r>
          </a:p>
        </p:txBody>
      </p:sp>
      <p:sp>
        <p:nvSpPr>
          <p:cNvPr id="4" name="テキスト ボックス 3"/>
          <p:cNvSpPr txBox="1"/>
          <p:nvPr/>
        </p:nvSpPr>
        <p:spPr>
          <a:xfrm>
            <a:off x="171255" y="6016532"/>
            <a:ext cx="3537020" cy="646331"/>
          </a:xfrm>
          <a:prstGeom prst="rect">
            <a:avLst/>
          </a:prstGeom>
          <a:noFill/>
          <a:ln w="28575">
            <a:solidFill>
              <a:srgbClr val="FF0000"/>
            </a:solidFill>
          </a:ln>
        </p:spPr>
        <p:txBody>
          <a:bodyPr wrap="square" rtlCol="0">
            <a:spAutoFit/>
          </a:bodyPr>
          <a:lstStyle/>
          <a:p>
            <a:pPr algn="ctr"/>
            <a:r>
              <a:rPr kumimoji="1" lang="ja-JP" altLang="en-US" dirty="0"/>
              <a:t>建築業界</a:t>
            </a:r>
            <a:r>
              <a:rPr lang="ja-JP" altLang="en-US" dirty="0"/>
              <a:t>に留まらず、</a:t>
            </a:r>
            <a:endParaRPr lang="en-US" altLang="ja-JP" dirty="0"/>
          </a:p>
          <a:p>
            <a:pPr algn="ctr"/>
            <a:r>
              <a:rPr kumimoji="1" lang="ja-JP" altLang="en-US" dirty="0"/>
              <a:t>多種多様</a:t>
            </a:r>
            <a:r>
              <a:rPr lang="ja-JP" altLang="en-US" dirty="0"/>
              <a:t>な</a:t>
            </a:r>
            <a:r>
              <a:rPr kumimoji="1" lang="ja-JP" altLang="en-US" dirty="0"/>
              <a:t>進路選択が可能！</a:t>
            </a:r>
            <a:endParaRPr kumimoji="1" lang="en-US" altLang="ja-JP" dirty="0"/>
          </a:p>
        </p:txBody>
      </p:sp>
      <p:pic>
        <p:nvPicPr>
          <p:cNvPr id="8" name="図 7"/>
          <p:cNvPicPr>
            <a:picLocks noChangeAspect="1"/>
          </p:cNvPicPr>
          <p:nvPr/>
        </p:nvPicPr>
        <p:blipFill>
          <a:blip r:embed="rId3"/>
          <a:stretch>
            <a:fillRect/>
          </a:stretch>
        </p:blipFill>
        <p:spPr>
          <a:xfrm>
            <a:off x="2612" y="2273619"/>
            <a:ext cx="2713772" cy="1537124"/>
          </a:xfrm>
          <a:prstGeom prst="rect">
            <a:avLst/>
          </a:prstGeom>
        </p:spPr>
      </p:pic>
      <p:sp>
        <p:nvSpPr>
          <p:cNvPr id="13" name="テキスト ボックス 12"/>
          <p:cNvSpPr txBox="1"/>
          <p:nvPr/>
        </p:nvSpPr>
        <p:spPr>
          <a:xfrm>
            <a:off x="1458892" y="2503262"/>
            <a:ext cx="1289932" cy="369332"/>
          </a:xfrm>
          <a:prstGeom prst="rect">
            <a:avLst/>
          </a:prstGeom>
          <a:noFill/>
        </p:spPr>
        <p:txBody>
          <a:bodyPr wrap="square" rtlCol="0">
            <a:spAutoFit/>
          </a:bodyPr>
          <a:lstStyle/>
          <a:p>
            <a:r>
              <a:rPr kumimoji="1" lang="ja-JP" altLang="en-US" dirty="0">
                <a:latin typeface="Times New Roman" panose="02020603050405020304" pitchFamily="18" charset="0"/>
                <a:cs typeface="Times New Roman" panose="02020603050405020304" pitchFamily="18" charset="0"/>
              </a:rPr>
              <a:t>就職</a:t>
            </a:r>
            <a:r>
              <a:rPr kumimoji="1" lang="en-US" altLang="ja-JP" dirty="0">
                <a:latin typeface="Times New Roman" panose="02020603050405020304" pitchFamily="18" charset="0"/>
                <a:cs typeface="Times New Roman" panose="02020603050405020304" pitchFamily="18" charset="0"/>
              </a:rPr>
              <a:t>30</a:t>
            </a:r>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p:txBody>
      </p:sp>
      <p:sp>
        <p:nvSpPr>
          <p:cNvPr id="15" name="テキスト ボックス 14"/>
          <p:cNvSpPr txBox="1"/>
          <p:nvPr/>
        </p:nvSpPr>
        <p:spPr>
          <a:xfrm>
            <a:off x="559606" y="2971618"/>
            <a:ext cx="1798572" cy="369332"/>
          </a:xfrm>
          <a:prstGeom prst="rect">
            <a:avLst/>
          </a:prstGeom>
          <a:noFill/>
        </p:spPr>
        <p:txBody>
          <a:bodyPr wrap="square" rtlCol="0">
            <a:spAutoFit/>
          </a:bodyPr>
          <a:lstStyle/>
          <a:p>
            <a:r>
              <a:rPr kumimoji="1" lang="ja-JP" altLang="en-US" dirty="0">
                <a:latin typeface="Times New Roman" panose="02020603050405020304" pitchFamily="18" charset="0"/>
                <a:cs typeface="Times New Roman" panose="02020603050405020304" pitchFamily="18" charset="0"/>
              </a:rPr>
              <a:t>進学</a:t>
            </a:r>
            <a:r>
              <a:rPr lang="en-US" altLang="ja-JP" dirty="0">
                <a:latin typeface="Times New Roman" panose="02020603050405020304" pitchFamily="18" charset="0"/>
                <a:cs typeface="Times New Roman" panose="02020603050405020304" pitchFamily="18" charset="0"/>
              </a:rPr>
              <a:t>70</a:t>
            </a:r>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5"/>
          <p:cNvSpPr txBox="1">
            <a:spLocks noChangeArrowheads="1"/>
          </p:cNvSpPr>
          <p:nvPr/>
        </p:nvSpPr>
        <p:spPr bwMode="auto">
          <a:xfrm>
            <a:off x="6667254" y="1208478"/>
            <a:ext cx="2441694" cy="5098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日産自動車</a:t>
            </a:r>
            <a:endParaRPr lang="en-US" altLang="ja-JP" sz="1600" dirty="0">
              <a:latin typeface="+mn-ea"/>
              <a:ea typeface="+mn-ea"/>
            </a:endParaRPr>
          </a:p>
          <a:p>
            <a:pPr eaLnBrk="1" hangingPunct="1">
              <a:spcBef>
                <a:spcPts val="388"/>
              </a:spcBef>
              <a:buFontTx/>
              <a:buNone/>
            </a:pPr>
            <a:r>
              <a:rPr lang="ja-JP" altLang="en-US" sz="1600" dirty="0">
                <a:latin typeface="+mn-ea"/>
                <a:ea typeface="+mn-ea"/>
              </a:rPr>
              <a:t>ソフトバンク</a:t>
            </a:r>
            <a:endParaRPr lang="en-US" altLang="ja-JP" sz="1600" dirty="0">
              <a:latin typeface="+mn-ea"/>
              <a:ea typeface="+mn-ea"/>
            </a:endParaRPr>
          </a:p>
          <a:p>
            <a:pPr eaLnBrk="1" hangingPunct="1">
              <a:spcBef>
                <a:spcPts val="388"/>
              </a:spcBef>
              <a:buFontTx/>
              <a:buNone/>
            </a:pPr>
            <a:r>
              <a:rPr lang="ja-JP" altLang="en-US" sz="1600" dirty="0">
                <a:latin typeface="+mn-ea"/>
                <a:ea typeface="+mn-ea"/>
              </a:rPr>
              <a:t>三井不動産ＢＭ</a:t>
            </a:r>
            <a:endParaRPr lang="en-US" altLang="ja-JP" sz="1600" dirty="0">
              <a:latin typeface="+mn-ea"/>
              <a:ea typeface="+mn-ea"/>
            </a:endParaRPr>
          </a:p>
          <a:p>
            <a:pPr eaLnBrk="1" hangingPunct="1">
              <a:spcBef>
                <a:spcPts val="388"/>
              </a:spcBef>
              <a:buFontTx/>
              <a:buNone/>
            </a:pPr>
            <a:r>
              <a:rPr lang="ja-JP" altLang="en-US" sz="1600" dirty="0">
                <a:latin typeface="+mn-ea"/>
                <a:ea typeface="+mn-ea"/>
              </a:rPr>
              <a:t>丸紅</a:t>
            </a:r>
            <a:endParaRPr lang="en-US" altLang="ja-JP" sz="1600" dirty="0">
              <a:latin typeface="+mn-ea"/>
              <a:ea typeface="+mn-ea"/>
            </a:endParaRPr>
          </a:p>
          <a:p>
            <a:pPr>
              <a:spcBef>
                <a:spcPts val="388"/>
              </a:spcBef>
              <a:buNone/>
            </a:pPr>
            <a:r>
              <a:rPr lang="ja-JP" altLang="en-US" sz="1600" dirty="0">
                <a:latin typeface="+mn-ea"/>
                <a:ea typeface="+mn-ea"/>
              </a:rPr>
              <a:t>ミサワホーム</a:t>
            </a:r>
            <a:endParaRPr lang="en-US" altLang="ja-JP" sz="1600" dirty="0">
              <a:latin typeface="+mn-ea"/>
              <a:ea typeface="+mn-ea"/>
            </a:endParaRPr>
          </a:p>
          <a:p>
            <a:pPr>
              <a:spcBef>
                <a:spcPts val="388"/>
              </a:spcBef>
              <a:buNone/>
            </a:pPr>
            <a:r>
              <a:rPr lang="ja-JP" altLang="en-US" sz="1600" dirty="0">
                <a:latin typeface="+mn-ea"/>
                <a:ea typeface="+mn-ea"/>
              </a:rPr>
              <a:t>東京都住宅供給公社</a:t>
            </a:r>
            <a:endParaRPr lang="en-US" altLang="ja-JP" sz="1600" dirty="0">
              <a:latin typeface="+mn-ea"/>
              <a:ea typeface="+mn-ea"/>
            </a:endParaRPr>
          </a:p>
          <a:p>
            <a:pPr>
              <a:spcBef>
                <a:spcPts val="388"/>
              </a:spcBef>
              <a:buNone/>
            </a:pPr>
            <a:r>
              <a:rPr lang="ja-JP" altLang="en-US" sz="1600" dirty="0">
                <a:latin typeface="+mn-ea"/>
                <a:ea typeface="+mn-ea"/>
              </a:rPr>
              <a:t>三菱電機</a:t>
            </a:r>
            <a:r>
              <a:rPr lang="en-US" altLang="ja-JP" sz="1600" dirty="0">
                <a:latin typeface="+mn-ea"/>
                <a:ea typeface="+mn-ea"/>
              </a:rPr>
              <a:t>EG</a:t>
            </a:r>
          </a:p>
          <a:p>
            <a:pPr>
              <a:spcBef>
                <a:spcPts val="388"/>
              </a:spcBef>
              <a:buNone/>
            </a:pPr>
            <a:r>
              <a:rPr lang="en-US" altLang="ja-JP" sz="1600" dirty="0">
                <a:latin typeface="+mn-ea"/>
                <a:ea typeface="+mn-ea"/>
              </a:rPr>
              <a:t>NEXCO</a:t>
            </a:r>
            <a:r>
              <a:rPr lang="ja-JP" altLang="en-US" sz="1600" dirty="0">
                <a:latin typeface="+mn-ea"/>
                <a:ea typeface="+mn-ea"/>
              </a:rPr>
              <a:t>東日本</a:t>
            </a:r>
            <a:endParaRPr lang="en-US" altLang="ja-JP" sz="1600" dirty="0">
              <a:latin typeface="+mn-ea"/>
              <a:ea typeface="+mn-ea"/>
            </a:endParaRPr>
          </a:p>
          <a:p>
            <a:pPr>
              <a:spcBef>
                <a:spcPts val="388"/>
              </a:spcBef>
              <a:buNone/>
            </a:pPr>
            <a:r>
              <a:rPr lang="ja-JP" altLang="en-US" sz="1600" dirty="0">
                <a:latin typeface="+mn-ea"/>
                <a:ea typeface="+mn-ea"/>
              </a:rPr>
              <a:t>三菱</a:t>
            </a:r>
            <a:r>
              <a:rPr lang="en-US" altLang="ja-JP" sz="1600" dirty="0">
                <a:latin typeface="+mn-ea"/>
                <a:ea typeface="+mn-ea"/>
              </a:rPr>
              <a:t>UFJ</a:t>
            </a:r>
            <a:r>
              <a:rPr lang="ja-JP" altLang="en-US" sz="1600" dirty="0">
                <a:latin typeface="+mn-ea"/>
                <a:ea typeface="+mn-ea"/>
              </a:rPr>
              <a:t>銀行</a:t>
            </a:r>
            <a:endParaRPr lang="en-US" altLang="ja-JP" sz="1600" dirty="0">
              <a:latin typeface="+mn-ea"/>
              <a:ea typeface="+mn-ea"/>
            </a:endParaRPr>
          </a:p>
          <a:p>
            <a:pPr>
              <a:spcBef>
                <a:spcPts val="388"/>
              </a:spcBef>
              <a:buNone/>
            </a:pPr>
            <a:r>
              <a:rPr lang="ja-JP" altLang="en-US" sz="1600" dirty="0">
                <a:latin typeface="+mn-ea"/>
                <a:ea typeface="+mn-ea"/>
              </a:rPr>
              <a:t>パナホーム</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東京都庁</a:t>
            </a:r>
            <a:r>
              <a:rPr lang="en-US" altLang="ja-JP" sz="1600" dirty="0">
                <a:latin typeface="+mn-ea"/>
                <a:ea typeface="+mn-ea"/>
              </a:rPr>
              <a:t>	</a:t>
            </a:r>
          </a:p>
          <a:p>
            <a:pPr eaLnBrk="1" hangingPunct="1">
              <a:spcBef>
                <a:spcPts val="388"/>
              </a:spcBef>
              <a:buFontTx/>
              <a:buNone/>
            </a:pPr>
            <a:r>
              <a:rPr lang="ja-JP" altLang="en-US" sz="1600" dirty="0">
                <a:latin typeface="+mn-ea"/>
                <a:ea typeface="+mn-ea"/>
              </a:rPr>
              <a:t>旭化成ホームズ（３）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ＴＲＣ</a:t>
            </a:r>
            <a:endParaRPr lang="en-US" altLang="ja-JP" sz="1600" dirty="0">
              <a:latin typeface="+mn-ea"/>
              <a:ea typeface="+mn-ea"/>
            </a:endParaRPr>
          </a:p>
          <a:p>
            <a:pPr>
              <a:spcBef>
                <a:spcPts val="388"/>
              </a:spcBef>
              <a:buNone/>
            </a:pPr>
            <a:r>
              <a:rPr lang="ja-JP" altLang="en-US" sz="1600" dirty="0">
                <a:latin typeface="+mn-ea"/>
                <a:ea typeface="+mn-ea"/>
              </a:rPr>
              <a:t>富士通（２）</a:t>
            </a:r>
            <a:endParaRPr lang="en-US" altLang="ja-JP" sz="1600" dirty="0">
              <a:latin typeface="+mn-ea"/>
              <a:ea typeface="+mn-ea"/>
            </a:endParaRPr>
          </a:p>
          <a:p>
            <a:pPr>
              <a:spcBef>
                <a:spcPts val="388"/>
              </a:spcBef>
              <a:buNone/>
            </a:pPr>
            <a:r>
              <a:rPr lang="ja-JP" altLang="en-US" sz="1600" dirty="0">
                <a:latin typeface="+mn-ea"/>
                <a:ea typeface="+mn-ea"/>
              </a:rPr>
              <a:t>電通</a:t>
            </a:r>
            <a:endParaRPr lang="en-US" altLang="ja-JP" sz="1600" dirty="0">
              <a:latin typeface="+mn-ea"/>
              <a:ea typeface="+mn-ea"/>
            </a:endParaRPr>
          </a:p>
          <a:p>
            <a:pPr>
              <a:spcBef>
                <a:spcPts val="388"/>
              </a:spcBef>
              <a:buNone/>
            </a:pPr>
            <a:r>
              <a:rPr lang="ja-JP" altLang="en-US" sz="1600" dirty="0">
                <a:latin typeface="+mn-ea"/>
                <a:ea typeface="+mn-ea"/>
              </a:rPr>
              <a:t>東芝インフラシステムズ</a:t>
            </a:r>
            <a:endParaRPr lang="en-US" altLang="ja-JP" sz="1600" dirty="0">
              <a:latin typeface="+mn-ea"/>
              <a:ea typeface="+mn-ea"/>
            </a:endParaRPr>
          </a:p>
          <a:p>
            <a:pPr>
              <a:spcBef>
                <a:spcPts val="388"/>
              </a:spcBef>
              <a:buNone/>
            </a:pPr>
            <a:r>
              <a:rPr lang="ja-JP" altLang="en-US" sz="1600" dirty="0">
                <a:latin typeface="+mn-ea"/>
                <a:ea typeface="+mn-ea"/>
              </a:rPr>
              <a:t>キーエンス</a:t>
            </a:r>
          </a:p>
        </p:txBody>
      </p:sp>
      <p:pic>
        <p:nvPicPr>
          <p:cNvPr id="4100" name="Picture 4" descr="春のライン「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4" y="215233"/>
            <a:ext cx="5715000" cy="30480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春のライン「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04711"/>
            <a:ext cx="5715000" cy="30480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タイトル 1"/>
          <p:cNvSpPr txBox="1">
            <a:spLocks/>
          </p:cNvSpPr>
          <p:nvPr/>
        </p:nvSpPr>
        <p:spPr bwMode="auto">
          <a:xfrm>
            <a:off x="2034339" y="39998"/>
            <a:ext cx="5184119" cy="774345"/>
          </a:xfrm>
          <a:prstGeom prst="rect">
            <a:avLst/>
          </a:prstGeom>
          <a:solidFill>
            <a:schemeClr val="bg1"/>
          </a:solidFill>
          <a:ln>
            <a:noFill/>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dirty="0">
                <a:solidFill>
                  <a:srgbClr val="EB05CA"/>
                </a:solidFill>
                <a:latin typeface="AR CHRISTY" panose="02000000000000000000" pitchFamily="2" charset="0"/>
                <a:ea typeface="HGｺﾞｼｯｸM" panose="020B0609000000000000" pitchFamily="49" charset="-128"/>
              </a:rPr>
              <a:t>AFTER GRADUATION</a:t>
            </a:r>
            <a:endParaRPr lang="ja-JP" altLang="en-US" dirty="0">
              <a:solidFill>
                <a:srgbClr val="EB05CA"/>
              </a:solidFill>
              <a:latin typeface="AR CHRISTY" panose="02000000000000000000" pitchFamily="2" charset="0"/>
              <a:ea typeface="HGｺﾞｼｯｸM" panose="020B0609000000000000" pitchFamily="49" charset="-128"/>
            </a:endParaRPr>
          </a:p>
        </p:txBody>
      </p:sp>
      <p:sp>
        <p:nvSpPr>
          <p:cNvPr id="23" name="正方形/長方形 22"/>
          <p:cNvSpPr/>
          <p:nvPr/>
        </p:nvSpPr>
        <p:spPr>
          <a:xfrm rot="5400000">
            <a:off x="-1237331" y="3460575"/>
            <a:ext cx="2602006" cy="5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237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61909BFA-54BC-4B5E-996F-91C3064DEEF3}"/>
              </a:ext>
            </a:extLst>
          </p:cNvPr>
          <p:cNvSpPr txBox="1"/>
          <p:nvPr/>
        </p:nvSpPr>
        <p:spPr>
          <a:xfrm>
            <a:off x="217303" y="869046"/>
            <a:ext cx="8844635" cy="5232202"/>
          </a:xfrm>
          <a:prstGeom prst="rect">
            <a:avLst/>
          </a:prstGeom>
          <a:noFill/>
        </p:spPr>
        <p:txBody>
          <a:bodyPr wrap="square">
            <a:spAutoFit/>
          </a:bodyPr>
          <a:lstStyle/>
          <a:p>
            <a:pPr marL="0" marR="0" algn="just">
              <a:spcBef>
                <a:spcPts val="0"/>
              </a:spcBef>
              <a:spcAft>
                <a:spcPts val="0"/>
              </a:spcAft>
            </a:pPr>
            <a:r>
              <a:rPr lang="ja-JP" altLang="en-US" sz="24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小檜山研究室</a:t>
            </a:r>
            <a:r>
              <a:rPr lang="en-US" altLang="ja-JP" sz="24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HP</a:t>
            </a:r>
          </a:p>
          <a:p>
            <a:pPr marL="0" marR="0" algn="just">
              <a:spcBef>
                <a:spcPts val="0"/>
              </a:spcBef>
              <a:spcAft>
                <a:spcPts val="0"/>
              </a:spcAft>
            </a:pPr>
            <a:r>
              <a:rPr lang="en-US" altLang="ja-JP" sz="1800" kern="100" dirty="0">
                <a:effectLst/>
                <a:latin typeface="+mn-ea"/>
                <a:cs typeface="Times New Roman" panose="02020603050405020304" pitchFamily="18" charset="0"/>
              </a:rPr>
              <a:t>https://kohiyama.sd.keio.ac.jp/</a:t>
            </a: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0" marR="0" algn="just">
              <a:spcBef>
                <a:spcPts val="0"/>
              </a:spcBef>
              <a:spcAft>
                <a:spcPts val="0"/>
              </a:spcAft>
            </a:pPr>
            <a:r>
              <a:rPr lang="ja-JP" altLang="ja-JP" sz="22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個別に相談したいことがある方は，気軽にコンタクトしてください！</a:t>
            </a:r>
            <a:r>
              <a:rPr lang="ja-JP" altLang="ja-JP" sz="18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 </a:t>
            </a:r>
          </a:p>
          <a:p>
            <a:pPr marL="0" marR="18415" algn="just" latinLnBrk="1">
              <a:spcBef>
                <a:spcPts val="0"/>
              </a:spcBef>
              <a:spcAft>
                <a:spcPts val="0"/>
              </a:spcAft>
              <a:tabLst>
                <a:tab pos="1170305" algn="l"/>
              </a:tabLst>
            </a:pPr>
            <a:r>
              <a:rPr lang="ja-JP" altLang="ja-JP" sz="1800" kern="100" dirty="0">
                <a:effectLst/>
                <a:latin typeface="+mn-ea"/>
                <a:cs typeface="Times New Roman" panose="02020603050405020304" pitchFamily="18" charset="0"/>
              </a:rPr>
              <a:t>Ｂ４ </a:t>
            </a:r>
            <a:r>
              <a:rPr lang="ja-JP" altLang="en-US" kern="100" dirty="0">
                <a:latin typeface="+mn-ea"/>
                <a:cs typeface="Times New Roman" panose="02020603050405020304" pitchFamily="18" charset="0"/>
              </a:rPr>
              <a:t>高橋美有</a:t>
            </a:r>
            <a:r>
              <a:rPr lang="en-US" altLang="ja-JP" sz="1800" kern="100" dirty="0">
                <a:effectLst/>
                <a:latin typeface="+mn-ea"/>
                <a:cs typeface="Times New Roman" panose="02020603050405020304" pitchFamily="18" charset="0"/>
              </a:rPr>
              <a:t>	george328@keio.jp</a:t>
            </a:r>
            <a:endParaRPr lang="ja-JP" altLang="ja-JP" sz="1800" kern="100" dirty="0">
              <a:effectLst/>
              <a:latin typeface="+mn-ea"/>
              <a:cs typeface="Times New Roman" panose="02020603050405020304" pitchFamily="18" charset="0"/>
            </a:endParaRPr>
          </a:p>
          <a:p>
            <a:pPr marL="0" marR="18415" algn="just" latinLnBrk="1">
              <a:spcBef>
                <a:spcPts val="0"/>
              </a:spcBef>
              <a:spcAft>
                <a:spcPts val="0"/>
              </a:spcAft>
              <a:tabLst>
                <a:tab pos="1170305" algn="l"/>
              </a:tabLst>
            </a:pPr>
            <a:r>
              <a:rPr lang="ja-JP" altLang="ja-JP" sz="1800" kern="100" dirty="0">
                <a:effectLst/>
                <a:latin typeface="+mn-ea"/>
                <a:cs typeface="Times New Roman" panose="02020603050405020304" pitchFamily="18" charset="0"/>
              </a:rPr>
              <a:t>小檜山雅之 教授</a:t>
            </a:r>
            <a:r>
              <a:rPr lang="en-US" altLang="ja-JP" sz="800" kern="100" dirty="0">
                <a:effectLst/>
                <a:latin typeface="+mn-ea"/>
                <a:cs typeface="Times New Roman" panose="02020603050405020304" pitchFamily="18" charset="0"/>
              </a:rPr>
              <a:t>	</a:t>
            </a:r>
            <a:r>
              <a:rPr lang="en-US" altLang="ja-JP" sz="1800" kern="100" dirty="0">
                <a:effectLst/>
                <a:latin typeface="+mn-ea"/>
                <a:cs typeface="Times New Roman" panose="02020603050405020304" pitchFamily="18" charset="0"/>
              </a:rPr>
              <a:t>kohiyama@sd.keio.ac.jp</a:t>
            </a:r>
            <a:endParaRPr lang="ja-JP" altLang="ja-JP" sz="1800" kern="100" dirty="0">
              <a:effectLst/>
              <a:latin typeface="+mn-ea"/>
              <a:cs typeface="Times New Roman" panose="02020603050405020304" pitchFamily="18" charset="0"/>
            </a:endParaRPr>
          </a:p>
        </p:txBody>
      </p:sp>
      <p:pic>
        <p:nvPicPr>
          <p:cNvPr id="2" name="図 1"/>
          <p:cNvPicPr>
            <a:picLocks noChangeAspect="1"/>
          </p:cNvPicPr>
          <p:nvPr/>
        </p:nvPicPr>
        <p:blipFill rotWithShape="1">
          <a:blip r:embed="rId3"/>
          <a:srcRect l="15161" t="6665" r="61173" b="36766"/>
          <a:stretch/>
        </p:blipFill>
        <p:spPr>
          <a:xfrm>
            <a:off x="4171909" y="869046"/>
            <a:ext cx="4671658" cy="3806867"/>
          </a:xfrm>
          <a:prstGeom prst="rect">
            <a:avLst/>
          </a:prstGeom>
        </p:spPr>
      </p:pic>
      <p:sp>
        <p:nvSpPr>
          <p:cNvPr id="8" name="テキスト ボックス 7">
            <a:extLst>
              <a:ext uri="{FF2B5EF4-FFF2-40B4-BE49-F238E27FC236}">
                <a16:creationId xmlns:a16="http://schemas.microsoft.com/office/drawing/2014/main" id="{AD805898-9B0E-4B6F-8E8C-E568028B4BDD}"/>
              </a:ext>
            </a:extLst>
          </p:cNvPr>
          <p:cNvSpPr txBox="1"/>
          <p:nvPr/>
        </p:nvSpPr>
        <p:spPr>
          <a:xfrm>
            <a:off x="-6586" y="125204"/>
            <a:ext cx="9150586" cy="584775"/>
          </a:xfrm>
          <a:prstGeom prst="rect">
            <a:avLst/>
          </a:prstGeom>
          <a:solidFill>
            <a:schemeClr val="bg1"/>
          </a:solidFill>
          <a:ln>
            <a:noFill/>
          </a:ln>
        </p:spPr>
        <p:txBody>
          <a:bodyPr wrap="square" rtlCol="0">
            <a:spAutoFit/>
          </a:bodyPr>
          <a:lstStyle/>
          <a:p>
            <a:pPr algn="ctr"/>
            <a:r>
              <a:rPr lang="ja-JP" altLang="en-US" sz="3200" b="1" dirty="0">
                <a:latin typeface="+mn-ea"/>
              </a:rPr>
              <a:t>小檜山研究室に興味を持ったら？</a:t>
            </a:r>
          </a:p>
        </p:txBody>
      </p:sp>
      <p:sp>
        <p:nvSpPr>
          <p:cNvPr id="17" name="矢印: 下 16">
            <a:extLst>
              <a:ext uri="{FF2B5EF4-FFF2-40B4-BE49-F238E27FC236}">
                <a16:creationId xmlns:a16="http://schemas.microsoft.com/office/drawing/2014/main" id="{E491A8C3-1A97-48DF-9A2E-F214260566C4}"/>
              </a:ext>
            </a:extLst>
          </p:cNvPr>
          <p:cNvSpPr/>
          <p:nvPr/>
        </p:nvSpPr>
        <p:spPr>
          <a:xfrm rot="8817650">
            <a:off x="8311460" y="4138355"/>
            <a:ext cx="284086" cy="710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Eメールを送る男性のイラスト | かわいいフリー素材集 いらすとや">
            <a:extLst>
              <a:ext uri="{FF2B5EF4-FFF2-40B4-BE49-F238E27FC236}">
                <a16:creationId xmlns:a16="http://schemas.microsoft.com/office/drawing/2014/main" id="{8CE41D0C-62F6-4D68-BAC8-71D5C308C4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0605" y="5371348"/>
            <a:ext cx="1416092" cy="1409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検索エンジンを使う人のイラスト | かわいいフリー素材集 いらすとや">
            <a:extLst>
              <a:ext uri="{FF2B5EF4-FFF2-40B4-BE49-F238E27FC236}">
                <a16:creationId xmlns:a16="http://schemas.microsoft.com/office/drawing/2014/main" id="{BBA98A4C-4304-41F6-88B6-912BE67B97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8149" y="2882341"/>
            <a:ext cx="1737756" cy="1680194"/>
          </a:xfrm>
          <a:prstGeom prst="rect">
            <a:avLst/>
          </a:prstGeom>
          <a:noFill/>
          <a:extLst>
            <a:ext uri="{909E8E84-426E-40DD-AFC4-6F175D3DCCD1}">
              <a14:hiddenFill xmlns:a14="http://schemas.microsoft.com/office/drawing/2010/main">
                <a:solidFill>
                  <a:srgbClr val="FFFFFF"/>
                </a:solidFill>
              </a14:hiddenFill>
            </a:ext>
          </a:extLst>
        </p:spPr>
      </p:pic>
      <p:sp>
        <p:nvSpPr>
          <p:cNvPr id="20" name="思考の吹き出し: 雲形 19">
            <a:extLst>
              <a:ext uri="{FF2B5EF4-FFF2-40B4-BE49-F238E27FC236}">
                <a16:creationId xmlns:a16="http://schemas.microsoft.com/office/drawing/2014/main" id="{02AF7B5C-7CCC-444A-9C10-9197D6F27D6D}"/>
              </a:ext>
            </a:extLst>
          </p:cNvPr>
          <p:cNvSpPr/>
          <p:nvPr/>
        </p:nvSpPr>
        <p:spPr>
          <a:xfrm>
            <a:off x="217303" y="1639390"/>
            <a:ext cx="3446828" cy="1332410"/>
          </a:xfrm>
          <a:prstGeom prst="cloudCallout">
            <a:avLst>
              <a:gd name="adj1" fmla="val 26022"/>
              <a:gd name="adj2" fmla="val 65118"/>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F9B7C1AC-53EB-4280-8F91-0B1E133B5613}"/>
              </a:ext>
            </a:extLst>
          </p:cNvPr>
          <p:cNvGrpSpPr/>
          <p:nvPr/>
        </p:nvGrpSpPr>
        <p:grpSpPr>
          <a:xfrm>
            <a:off x="618529" y="2074835"/>
            <a:ext cx="2673311" cy="373801"/>
            <a:chOff x="2503304" y="4421917"/>
            <a:chExt cx="3289455" cy="425292"/>
          </a:xfrm>
        </p:grpSpPr>
        <p:sp>
          <p:nvSpPr>
            <p:cNvPr id="4" name="角丸四角形 13">
              <a:extLst>
                <a:ext uri="{FF2B5EF4-FFF2-40B4-BE49-F238E27FC236}">
                  <a16:creationId xmlns:a16="http://schemas.microsoft.com/office/drawing/2014/main" id="{B6712F65-E1DF-45E8-A0DE-7CF3C16E4E5C}"/>
                </a:ext>
              </a:extLst>
            </p:cNvPr>
            <p:cNvSpPr/>
            <p:nvPr/>
          </p:nvSpPr>
          <p:spPr>
            <a:xfrm>
              <a:off x="4947387" y="4421917"/>
              <a:ext cx="845372" cy="425292"/>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dirty="0">
                  <a:latin typeface="HGｺﾞｼｯｸM" pitchFamily="49" charset="-128"/>
                  <a:ea typeface="HGｺﾞｼｯｸM" pitchFamily="49" charset="-128"/>
                </a:rPr>
                <a:t>検索</a:t>
              </a:r>
            </a:p>
          </p:txBody>
        </p:sp>
        <p:sp>
          <p:nvSpPr>
            <p:cNvPr id="5" name="正方形/長方形 4">
              <a:extLst>
                <a:ext uri="{FF2B5EF4-FFF2-40B4-BE49-F238E27FC236}">
                  <a16:creationId xmlns:a16="http://schemas.microsoft.com/office/drawing/2014/main" id="{D6D18B87-2C82-40FD-B676-915CDB94E4B5}"/>
                </a:ext>
              </a:extLst>
            </p:cNvPr>
            <p:cNvSpPr/>
            <p:nvPr/>
          </p:nvSpPr>
          <p:spPr>
            <a:xfrm>
              <a:off x="2503304" y="4421917"/>
              <a:ext cx="2272882" cy="425292"/>
            </a:xfrm>
            <a:prstGeom prst="rect">
              <a:avLst/>
            </a:prstGeom>
          </p:spPr>
          <p:style>
            <a:lnRef idx="2">
              <a:schemeClr val="dk1"/>
            </a:lnRef>
            <a:fillRef idx="1">
              <a:schemeClr val="lt1"/>
            </a:fillRef>
            <a:effectRef idx="0">
              <a:schemeClr val="dk1"/>
            </a:effectRef>
            <a:fontRef idx="minor">
              <a:schemeClr val="dk1"/>
            </a:fontRef>
          </p:style>
          <p:txBody>
            <a:bodyPr anchor="ctr"/>
            <a:lstStyle/>
            <a:p>
              <a:pPr>
                <a:defRPr/>
              </a:pPr>
              <a:r>
                <a:rPr lang="ja-JP" altLang="en-US" sz="2000" dirty="0">
                  <a:latin typeface="HGｺﾞｼｯｸM" pitchFamily="49" charset="-128"/>
                  <a:ea typeface="HGｺﾞｼｯｸM" pitchFamily="49" charset="-128"/>
                </a:rPr>
                <a:t>小檜山研究室</a:t>
              </a:r>
            </a:p>
          </p:txBody>
        </p:sp>
      </p:grpSp>
    </p:spTree>
    <p:extLst>
      <p:ext uri="{BB962C8B-B14F-4D97-AF65-F5344CB8AC3E}">
        <p14:creationId xmlns:p14="http://schemas.microsoft.com/office/powerpoint/2010/main" val="595083400"/>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22029" y="427937"/>
            <a:ext cx="3304110" cy="892552"/>
          </a:xfrm>
          <a:prstGeom prst="rect">
            <a:avLst/>
          </a:prstGeom>
          <a:noFill/>
        </p:spPr>
        <p:txBody>
          <a:bodyPr wrap="none">
            <a:spAutoFit/>
          </a:bodyPr>
          <a:lstStyle/>
          <a:p>
            <a:pPr algn="ctr">
              <a:defRPr/>
            </a:pPr>
            <a:r>
              <a:rPr lang="ja-JP" altLang="en-US" sz="3200" b="1" dirty="0">
                <a:latin typeface="游ゴシック Medium" panose="020B0500000000000000" pitchFamily="50" charset="-128"/>
                <a:ea typeface="游ゴシック Medium" panose="020B0500000000000000" pitchFamily="50" charset="-128"/>
              </a:rPr>
              <a:t>小檜山 雅之 教授</a:t>
            </a:r>
            <a:endParaRPr lang="en-US" altLang="ja-JP" sz="3200" b="1" dirty="0">
              <a:latin typeface="游ゴシック Medium" panose="020B0500000000000000" pitchFamily="50" charset="-128"/>
              <a:ea typeface="游ゴシック Medium" panose="020B0500000000000000" pitchFamily="50" charset="-128"/>
            </a:endParaRPr>
          </a:p>
          <a:p>
            <a:pPr algn="ctr">
              <a:defRPr/>
            </a:pPr>
            <a:r>
              <a:rPr lang="en-US" altLang="ja-JP" sz="2000" dirty="0">
                <a:solidFill>
                  <a:schemeClr val="accent5"/>
                </a:solidFill>
                <a:latin typeface="AR CENA" panose="02000000000000000000" pitchFamily="2" charset="0"/>
              </a:rPr>
              <a:t>Prof.  Masayuki </a:t>
            </a:r>
            <a:r>
              <a:rPr lang="en-US" altLang="ja-JP" sz="2000" dirty="0" err="1">
                <a:solidFill>
                  <a:schemeClr val="accent5"/>
                </a:solidFill>
                <a:latin typeface="AR CENA" panose="02000000000000000000" pitchFamily="2" charset="0"/>
              </a:rPr>
              <a:t>Kohiyama</a:t>
            </a:r>
            <a:endParaRPr lang="ja-JP" altLang="en-US" sz="2000" dirty="0">
              <a:solidFill>
                <a:schemeClr val="accent5"/>
              </a:solidFill>
              <a:latin typeface="AR CENA" panose="02000000000000000000" pitchFamily="2" charset="0"/>
            </a:endParaRPr>
          </a:p>
        </p:txBody>
      </p:sp>
      <p:sp>
        <p:nvSpPr>
          <p:cNvPr id="14" name="正方形/長方形 13"/>
          <p:cNvSpPr/>
          <p:nvPr/>
        </p:nvSpPr>
        <p:spPr>
          <a:xfrm>
            <a:off x="4484965" y="311345"/>
            <a:ext cx="4467201" cy="1938992"/>
          </a:xfrm>
          <a:prstGeom prst="rect">
            <a:avLst/>
          </a:prstGeom>
          <a:noFill/>
        </p:spPr>
        <p:txBody>
          <a:bodyPr wrap="square">
            <a:spAutoFit/>
          </a:bodyPr>
          <a:lstStyle/>
          <a:p>
            <a:pPr>
              <a:defRPr/>
            </a:pPr>
            <a:r>
              <a:rPr lang="ja-JP" altLang="en-US" sz="2400" b="1" dirty="0">
                <a:solidFill>
                  <a:schemeClr val="accent1"/>
                </a:solidFill>
                <a:latin typeface="+mn-ea"/>
              </a:rPr>
              <a:t>研究キーワード</a:t>
            </a:r>
            <a:endParaRPr lang="en-US" altLang="ja-JP" sz="2400" b="1" dirty="0">
              <a:solidFill>
                <a:schemeClr val="accent1"/>
              </a:solidFill>
              <a:latin typeface="+mn-ea"/>
            </a:endParaRPr>
          </a:p>
          <a:p>
            <a:pPr>
              <a:defRPr/>
            </a:pPr>
            <a:r>
              <a:rPr lang="ja-JP" altLang="en-US" sz="2400" dirty="0">
                <a:latin typeface="+mn-ea"/>
              </a:rPr>
              <a:t>建築構造　制震・免震</a:t>
            </a:r>
          </a:p>
          <a:p>
            <a:pPr>
              <a:defRPr/>
            </a:pPr>
            <a:r>
              <a:rPr lang="ja-JP" altLang="en-US" sz="2400" dirty="0">
                <a:latin typeface="+mn-ea"/>
              </a:rPr>
              <a:t>地震防災　確率・統計論</a:t>
            </a:r>
          </a:p>
          <a:p>
            <a:pPr>
              <a:defRPr/>
            </a:pPr>
            <a:r>
              <a:rPr lang="ja-JP" altLang="en-US" sz="2400" dirty="0">
                <a:latin typeface="+mn-ea"/>
              </a:rPr>
              <a:t>安全工学　数理計画法　</a:t>
            </a:r>
          </a:p>
          <a:p>
            <a:pPr>
              <a:defRPr/>
            </a:pPr>
            <a:r>
              <a:rPr lang="ja-JP" altLang="en-US" sz="2400" dirty="0">
                <a:latin typeface="+mn-ea"/>
              </a:rPr>
              <a:t>最適化　リスクマネジメント</a:t>
            </a:r>
            <a:endParaRPr lang="en-US" altLang="ja-JP" sz="2800" dirty="0">
              <a:ln w="10541" cmpd="sng">
                <a:solidFill>
                  <a:schemeClr val="bg1">
                    <a:lumMod val="95000"/>
                  </a:schemeClr>
                </a:solidFill>
                <a:prstDash val="solid"/>
              </a:ln>
              <a:latin typeface="+mn-ea"/>
            </a:endParaRPr>
          </a:p>
        </p:txBody>
      </p:sp>
      <p:pic>
        <p:nvPicPr>
          <p:cNvPr id="4" name="図 3">
            <a:extLst>
              <a:ext uri="{FF2B5EF4-FFF2-40B4-BE49-F238E27FC236}">
                <a16:creationId xmlns:a16="http://schemas.microsoft.com/office/drawing/2014/main" id="{5ABF2079-741D-439E-8C11-CD66AA9E6A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74" t="9302"/>
          <a:stretch/>
        </p:blipFill>
        <p:spPr>
          <a:xfrm>
            <a:off x="4826986" y="2554485"/>
            <a:ext cx="3335237" cy="2099604"/>
          </a:xfrm>
          <a:prstGeom prst="rect">
            <a:avLst/>
          </a:prstGeom>
          <a:ln>
            <a:noFill/>
          </a:ln>
          <a:effectLst>
            <a:softEdge rad="112500"/>
          </a:effectLst>
        </p:spPr>
      </p:pic>
      <p:pic>
        <p:nvPicPr>
          <p:cNvPr id="8" name="図 7">
            <a:extLst>
              <a:ext uri="{FF2B5EF4-FFF2-40B4-BE49-F238E27FC236}">
                <a16:creationId xmlns:a16="http://schemas.microsoft.com/office/drawing/2014/main" id="{6CEF764C-E2A8-4D59-B926-0336273F6B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666" t="10839" r="26727" b="3540"/>
          <a:stretch/>
        </p:blipFill>
        <p:spPr>
          <a:xfrm>
            <a:off x="2732904" y="2666887"/>
            <a:ext cx="2094082" cy="2510222"/>
          </a:xfrm>
          <a:prstGeom prst="rect">
            <a:avLst/>
          </a:prstGeom>
          <a:ln>
            <a:noFill/>
          </a:ln>
          <a:effectLst>
            <a:softEdge rad="112500"/>
          </a:effectLst>
        </p:spPr>
      </p:pic>
      <p:pic>
        <p:nvPicPr>
          <p:cNvPr id="21" name="図 20"/>
          <p:cNvPicPr>
            <a:picLocks noChangeAspect="1"/>
          </p:cNvPicPr>
          <p:nvPr/>
        </p:nvPicPr>
        <p:blipFill rotWithShape="1">
          <a:blip r:embed="rId4"/>
          <a:srcRect l="6801" t="2660" r="3741" b="4218"/>
          <a:stretch/>
        </p:blipFill>
        <p:spPr>
          <a:xfrm>
            <a:off x="191834" y="1683139"/>
            <a:ext cx="2541070" cy="3493970"/>
          </a:xfrm>
          <a:prstGeom prst="rect">
            <a:avLst/>
          </a:prstGeom>
          <a:ln>
            <a:noFill/>
          </a:ln>
          <a:effectLst>
            <a:softEdge rad="112500"/>
          </a:effectLst>
        </p:spPr>
      </p:pic>
      <p:sp>
        <p:nvSpPr>
          <p:cNvPr id="12" name="テキスト ボックス 11">
            <a:extLst>
              <a:ext uri="{FF2B5EF4-FFF2-40B4-BE49-F238E27FC236}">
                <a16:creationId xmlns:a16="http://schemas.microsoft.com/office/drawing/2014/main" id="{50EE8F57-BC9F-4C5B-B3CC-A97BEFEB2812}"/>
              </a:ext>
            </a:extLst>
          </p:cNvPr>
          <p:cNvSpPr txBox="1"/>
          <p:nvPr/>
        </p:nvSpPr>
        <p:spPr>
          <a:xfrm>
            <a:off x="662223" y="5346326"/>
            <a:ext cx="4939544" cy="1200329"/>
          </a:xfrm>
          <a:prstGeom prst="rect">
            <a:avLst/>
          </a:prstGeom>
          <a:noFill/>
        </p:spPr>
        <p:txBody>
          <a:bodyPr wrap="square">
            <a:spAutoFit/>
          </a:bodyPr>
          <a:lstStyle/>
          <a:p>
            <a:r>
              <a:rPr lang="ja-JP" altLang="en-US" sz="2400" dirty="0"/>
              <a:t>●癒しの笑顔　●熱心な指導</a:t>
            </a:r>
            <a:endParaRPr lang="en-US" altLang="ja-JP" sz="2400" dirty="0"/>
          </a:p>
          <a:p>
            <a:r>
              <a:rPr lang="ja-JP" altLang="en-US" sz="2400" dirty="0"/>
              <a:t>●親身な対応　●優しく穏やか</a:t>
            </a:r>
            <a:endParaRPr lang="en-US" altLang="ja-JP" sz="2400" dirty="0"/>
          </a:p>
          <a:p>
            <a:r>
              <a:rPr lang="ja-JP" altLang="en-US" sz="2400" dirty="0"/>
              <a:t>●たまの毒舌</a:t>
            </a:r>
            <a:r>
              <a:rPr lang="en-US" altLang="ja-JP" sz="2400" dirty="0"/>
              <a:t>(</a:t>
            </a:r>
            <a:r>
              <a:rPr lang="ja-JP" altLang="en-US" sz="2400" dirty="0"/>
              <a:t>笑</a:t>
            </a:r>
            <a:r>
              <a:rPr lang="en-US" altLang="ja-JP" sz="2400" dirty="0"/>
              <a:t>)</a:t>
            </a:r>
          </a:p>
        </p:txBody>
      </p:sp>
      <p:pic>
        <p:nvPicPr>
          <p:cNvPr id="3" name="図 2">
            <a:extLst>
              <a:ext uri="{FF2B5EF4-FFF2-40B4-BE49-F238E27FC236}">
                <a16:creationId xmlns:a16="http://schemas.microsoft.com/office/drawing/2014/main" id="{DDA610C7-1356-486B-A2DC-F29024544A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2006" y="4607664"/>
            <a:ext cx="2940160" cy="2205121"/>
          </a:xfrm>
          <a:prstGeom prst="rect">
            <a:avLst/>
          </a:prstGeom>
          <a:effectLst>
            <a:softEdge rad="127000"/>
          </a:effectLst>
        </p:spPr>
      </p:pic>
    </p:spTree>
    <p:extLst>
      <p:ext uri="{BB962C8B-B14F-4D97-AF65-F5344CB8AC3E}">
        <p14:creationId xmlns:p14="http://schemas.microsoft.com/office/powerpoint/2010/main" val="3380502520"/>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p:cNvGraphicFramePr/>
          <p:nvPr>
            <p:extLst>
              <p:ext uri="{D42A27DB-BD31-4B8C-83A1-F6EECF244321}">
                <p14:modId xmlns:p14="http://schemas.microsoft.com/office/powerpoint/2010/main" val="3522848243"/>
              </p:ext>
            </p:extLst>
          </p:nvPr>
        </p:nvGraphicFramePr>
        <p:xfrm>
          <a:off x="919437" y="823400"/>
          <a:ext cx="7846712" cy="5724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テキスト ボックス 3"/>
          <p:cNvSpPr txBox="1"/>
          <p:nvPr/>
        </p:nvSpPr>
        <p:spPr>
          <a:xfrm>
            <a:off x="517620" y="2694898"/>
            <a:ext cx="3515258" cy="461665"/>
          </a:xfrm>
          <a:prstGeom prst="rect">
            <a:avLst/>
          </a:prstGeom>
          <a:noFill/>
        </p:spPr>
        <p:txBody>
          <a:bodyPr wrap="square" rtlCol="0">
            <a:spAutoFit/>
          </a:bodyPr>
          <a:lstStyle/>
          <a:p>
            <a:r>
              <a:rPr lang="ja-JP" altLang="en-US" sz="2400" b="1" dirty="0">
                <a:latin typeface="游ゴシック Medium" panose="020B0500000000000000" pitchFamily="50" charset="-128"/>
                <a:ea typeface="游ゴシック Medium" panose="020B0500000000000000" pitchFamily="50" charset="-128"/>
              </a:rPr>
              <a:t>構造設計技術の高度化</a:t>
            </a:r>
          </a:p>
        </p:txBody>
      </p:sp>
      <p:sp>
        <p:nvSpPr>
          <p:cNvPr id="5" name="正方形/長方形 4"/>
          <p:cNvSpPr/>
          <p:nvPr/>
        </p:nvSpPr>
        <p:spPr>
          <a:xfrm>
            <a:off x="5275783" y="2736342"/>
            <a:ext cx="3350597" cy="461665"/>
          </a:xfrm>
          <a:prstGeom prst="rect">
            <a:avLst/>
          </a:prstGeom>
          <a:ln>
            <a:noFill/>
          </a:ln>
        </p:spPr>
        <p:txBody>
          <a:bodyPr wrap="none">
            <a:spAutoFit/>
          </a:bodyPr>
          <a:lstStyle/>
          <a:p>
            <a:r>
              <a:rPr lang="ja-JP" altLang="en-US" sz="2400" b="1" dirty="0">
                <a:latin typeface="游ゴシック Medium" panose="020B0500000000000000" pitchFamily="50" charset="-128"/>
                <a:ea typeface="游ゴシック Medium" panose="020B0500000000000000" pitchFamily="50" charset="-128"/>
              </a:rPr>
              <a:t>地震被害の予測・推定 </a:t>
            </a:r>
          </a:p>
        </p:txBody>
      </p:sp>
      <p:sp>
        <p:nvSpPr>
          <p:cNvPr id="7" name="正方形/長方形 6"/>
          <p:cNvSpPr/>
          <p:nvPr/>
        </p:nvSpPr>
        <p:spPr>
          <a:xfrm>
            <a:off x="2933773" y="4630878"/>
            <a:ext cx="3570208" cy="461665"/>
          </a:xfrm>
          <a:prstGeom prst="rect">
            <a:avLst/>
          </a:prstGeom>
        </p:spPr>
        <p:txBody>
          <a:bodyPr wrap="none">
            <a:spAutoFit/>
          </a:bodyPr>
          <a:lstStyle/>
          <a:p>
            <a:r>
              <a:rPr lang="ja-JP" altLang="en-US" sz="2400" b="1" dirty="0">
                <a:latin typeface="游ゴシック Medium" panose="020B0500000000000000" pitchFamily="50" charset="-128"/>
                <a:ea typeface="游ゴシック Medium" panose="020B0500000000000000" pitchFamily="50" charset="-128"/>
              </a:rPr>
              <a:t>防災すまい・まちづくり</a:t>
            </a:r>
          </a:p>
        </p:txBody>
      </p:sp>
      <p:sp>
        <p:nvSpPr>
          <p:cNvPr id="6" name="正方形/長方形 5"/>
          <p:cNvSpPr/>
          <p:nvPr/>
        </p:nvSpPr>
        <p:spPr>
          <a:xfrm>
            <a:off x="461931" y="3093943"/>
            <a:ext cx="3722494" cy="369332"/>
          </a:xfrm>
          <a:prstGeom prst="rect">
            <a:avLst/>
          </a:prstGeom>
        </p:spPr>
        <p:txBody>
          <a:bodyPr wrap="none">
            <a:spAutoFit/>
          </a:bodyPr>
          <a:lstStyle/>
          <a:p>
            <a:pPr>
              <a:buNone/>
              <a:defRPr/>
            </a:pPr>
            <a:r>
              <a:rPr lang="en-US" altLang="ja-JP" dirty="0">
                <a:latin typeface="AR CENA" panose="02000000000000000000" pitchFamily="2" charset="0"/>
                <a:ea typeface="HGｺﾞｼｯｸM" pitchFamily="49" charset="-128"/>
              </a:rPr>
              <a:t>– Integrated Structural Design –</a:t>
            </a:r>
          </a:p>
        </p:txBody>
      </p:sp>
      <p:sp>
        <p:nvSpPr>
          <p:cNvPr id="8" name="正方形/長方形 7"/>
          <p:cNvSpPr/>
          <p:nvPr/>
        </p:nvSpPr>
        <p:spPr>
          <a:xfrm>
            <a:off x="5216263" y="3100417"/>
            <a:ext cx="3254270" cy="646331"/>
          </a:xfrm>
          <a:prstGeom prst="rect">
            <a:avLst/>
          </a:prstGeom>
        </p:spPr>
        <p:txBody>
          <a:bodyPr wrap="square">
            <a:spAutoFit/>
          </a:bodyPr>
          <a:lstStyle/>
          <a:p>
            <a:pPr algn="r">
              <a:buNone/>
              <a:defRPr/>
            </a:pPr>
            <a:r>
              <a:rPr lang="en-US" altLang="ja-JP" dirty="0">
                <a:latin typeface="AR CENA" panose="02000000000000000000" pitchFamily="2" charset="0"/>
                <a:ea typeface="HGｺﾞｼｯｸM" pitchFamily="49" charset="-128"/>
              </a:rPr>
              <a:t>– Risk Assessment &amp; Damage Estimation –</a:t>
            </a:r>
          </a:p>
        </p:txBody>
      </p:sp>
      <p:sp>
        <p:nvSpPr>
          <p:cNvPr id="9" name="正方形/長方形 8"/>
          <p:cNvSpPr/>
          <p:nvPr/>
        </p:nvSpPr>
        <p:spPr>
          <a:xfrm>
            <a:off x="2951794" y="5054319"/>
            <a:ext cx="4273759" cy="646331"/>
          </a:xfrm>
          <a:prstGeom prst="rect">
            <a:avLst/>
          </a:prstGeom>
        </p:spPr>
        <p:txBody>
          <a:bodyPr wrap="square">
            <a:spAutoFit/>
          </a:bodyPr>
          <a:lstStyle/>
          <a:p>
            <a:pPr>
              <a:buNone/>
              <a:defRPr/>
            </a:pPr>
            <a:r>
              <a:rPr lang="en-US" altLang="ja-JP" dirty="0">
                <a:latin typeface="AR CENA" panose="02000000000000000000" pitchFamily="2" charset="0"/>
                <a:ea typeface="HGｺﾞｼｯｸM" pitchFamily="49" charset="-128"/>
              </a:rPr>
              <a:t>– Resistant &amp; Resilient </a:t>
            </a:r>
          </a:p>
          <a:p>
            <a:pPr>
              <a:buNone/>
              <a:defRPr/>
            </a:pPr>
            <a:r>
              <a:rPr lang="en-US" altLang="ja-JP" dirty="0">
                <a:latin typeface="AR CENA" panose="02000000000000000000" pitchFamily="2" charset="0"/>
                <a:ea typeface="HGｺﾞｼｯｸM" pitchFamily="49" charset="-128"/>
              </a:rPr>
              <a:t>                   Community Development –</a:t>
            </a:r>
          </a:p>
        </p:txBody>
      </p:sp>
      <p:pic>
        <p:nvPicPr>
          <p:cNvPr id="3076" name="Picture 4" descr="実大耐震実験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6011" y="985545"/>
            <a:ext cx="1506368" cy="1506368"/>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descr="真剣な顔で地図を見ている家族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4276" y="1099947"/>
            <a:ext cx="1641619" cy="1641619"/>
          </a:xfrm>
          <a:prstGeom prst="rect">
            <a:avLst/>
          </a:prstGeom>
          <a:noFill/>
          <a:extLst>
            <a:ext uri="{909E8E84-426E-40dd-AFC4-6F175D3DCCD1}">
              <a14:hiddenFill xmlns="" xmlns:a14="http://schemas.microsoft.com/office/drawing/2010/main">
                <a:solidFill>
                  <a:srgbClr val="FFFFFF"/>
                </a:solidFill>
              </a14:hiddenFill>
            </a:ext>
          </a:extLst>
        </p:spPr>
      </p:pic>
      <p:pic>
        <p:nvPicPr>
          <p:cNvPr id="3082" name="Picture 10" descr="防災ヘルメットをかぶったナマズ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6768" y="3061754"/>
            <a:ext cx="1357404" cy="1357404"/>
          </a:xfrm>
          <a:prstGeom prst="rect">
            <a:avLst/>
          </a:prstGeom>
          <a:noFill/>
          <a:extLst>
            <a:ext uri="{909E8E84-426E-40dd-AFC4-6F175D3DCCD1}">
              <a14:hiddenFill xmlns="" xmlns:a14="http://schemas.microsoft.com/office/drawing/2010/main">
                <a:solidFill>
                  <a:srgbClr val="FFFFFF"/>
                </a:solidFill>
              </a14:hiddenFill>
            </a:ext>
          </a:extLst>
        </p:spPr>
      </p:pic>
      <p:pic>
        <p:nvPicPr>
          <p:cNvPr id="3084" name="Picture 12" descr="地震のイラスト「防災グッズ」"/>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7045" y="5221621"/>
            <a:ext cx="1719179" cy="1719179"/>
          </a:xfrm>
          <a:prstGeom prst="rect">
            <a:avLst/>
          </a:prstGeom>
          <a:noFill/>
          <a:extLst>
            <a:ext uri="{909E8E84-426E-40dd-AFC4-6F175D3DCCD1}">
              <a14:hiddenFill xmlns="" xmlns:a14="http://schemas.microsoft.com/office/drawing/2010/main">
                <a:solidFill>
                  <a:srgbClr val="FFFFFF"/>
                </a:solidFill>
              </a14:hiddenFill>
            </a:ext>
          </a:extLst>
        </p:spPr>
      </p:pic>
      <p:pic>
        <p:nvPicPr>
          <p:cNvPr id="3086" name="Picture 14" descr="家具が倒れて窓を割るイラスト（事故）"/>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6598" y="966108"/>
            <a:ext cx="1714500" cy="1714500"/>
          </a:xfrm>
          <a:prstGeom prst="rect">
            <a:avLst/>
          </a:prstGeom>
          <a:noFill/>
          <a:extLst>
            <a:ext uri="{909E8E84-426E-40dd-AFC4-6F175D3DCCD1}">
              <a14:hiddenFill xmlns="" xmlns:a14="http://schemas.microsoft.com/office/drawing/2010/main">
                <a:solidFill>
                  <a:srgbClr val="FFFFFF"/>
                </a:solidFill>
              </a14:hiddenFill>
            </a:ext>
          </a:extLst>
        </p:spPr>
      </p:pic>
      <p:pic>
        <p:nvPicPr>
          <p:cNvPr id="3088" name="Picture 16" descr="ポケットパーク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6" y="4955154"/>
            <a:ext cx="1761526" cy="1761526"/>
          </a:xfrm>
          <a:prstGeom prst="rect">
            <a:avLst/>
          </a:prstGeom>
          <a:noFill/>
          <a:extLst>
            <a:ext uri="{909E8E84-426E-40dd-AFC4-6F175D3DCCD1}">
              <a14:hiddenFill xmlns="" xmlns:a14="http://schemas.microsoft.com/office/drawing/2010/main">
                <a:solidFill>
                  <a:srgbClr val="FFFFFF"/>
                </a:solidFill>
              </a14:hiddenFill>
            </a:ext>
          </a:extLst>
        </p:spPr>
      </p:pic>
      <p:pic>
        <p:nvPicPr>
          <p:cNvPr id="3092" name="Picture 20" descr="「危険」のイラスト文字"/>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75893" y="1199854"/>
            <a:ext cx="1993392" cy="1310656"/>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北海道の地震に遭遇したので、その教訓や改善点について考えてみました。 - 東京の中央区で、子育てしながら行政について考えるブログ">
            <a:extLst>
              <a:ext uri="{FF2B5EF4-FFF2-40B4-BE49-F238E27FC236}">
                <a16:creationId xmlns:a16="http://schemas.microsoft.com/office/drawing/2014/main" id="{DBF5A358-84A2-4C9E-8596-EFA7EB44AF0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06840" y="5224590"/>
            <a:ext cx="2083632" cy="1620023"/>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3A29963-77B7-4AFB-8571-F62A5F0810E2}"/>
              </a:ext>
            </a:extLst>
          </p:cNvPr>
          <p:cNvSpPr txBox="1"/>
          <p:nvPr/>
        </p:nvSpPr>
        <p:spPr>
          <a:xfrm>
            <a:off x="-6586" y="141690"/>
            <a:ext cx="9150586" cy="584775"/>
          </a:xfrm>
          <a:prstGeom prst="rect">
            <a:avLst/>
          </a:prstGeom>
          <a:solidFill>
            <a:schemeClr val="bg1"/>
          </a:solidFill>
          <a:ln>
            <a:noFill/>
          </a:ln>
        </p:spPr>
        <p:txBody>
          <a:bodyPr wrap="square" rtlCol="0">
            <a:spAutoFit/>
          </a:bodyPr>
          <a:lstStyle/>
          <a:p>
            <a:pPr algn="ctr"/>
            <a:r>
              <a:rPr lang="ja-JP" altLang="en-US" sz="3200" b="1" dirty="0">
                <a:latin typeface="+mn-ea"/>
              </a:rPr>
              <a:t>どんな研究をしているの？</a:t>
            </a:r>
          </a:p>
        </p:txBody>
      </p:sp>
    </p:spTree>
    <p:extLst>
      <p:ext uri="{BB962C8B-B14F-4D97-AF65-F5344CB8AC3E}">
        <p14:creationId xmlns:p14="http://schemas.microsoft.com/office/powerpoint/2010/main" val="3472906087"/>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222130" y="118979"/>
            <a:ext cx="6699739" cy="584775"/>
          </a:xfrm>
          <a:prstGeom prst="rect">
            <a:avLst/>
          </a:prstGeom>
          <a:noFill/>
        </p:spPr>
        <p:txBody>
          <a:bodyPr wrap="square" rtlCol="0">
            <a:spAutoFit/>
          </a:bodyPr>
          <a:lstStyle/>
          <a:p>
            <a:pPr algn="ctr"/>
            <a:r>
              <a:rPr lang="ja-JP" altLang="en-US" sz="3200" b="1" dirty="0">
                <a:latin typeface="+mn-ea"/>
              </a:rPr>
              <a:t>耐震設計の盲点「</a:t>
            </a:r>
            <a:r>
              <a:rPr lang="en-US" altLang="ja-JP" sz="3200" b="1" dirty="0">
                <a:latin typeface="+mn-ea"/>
              </a:rPr>
              <a:t>Q-Δ</a:t>
            </a:r>
            <a:r>
              <a:rPr lang="ja-JP" altLang="en-US" sz="3200" b="1" dirty="0">
                <a:latin typeface="+mn-ea"/>
              </a:rPr>
              <a:t>共振」</a:t>
            </a:r>
          </a:p>
        </p:txBody>
      </p:sp>
      <p:sp>
        <p:nvSpPr>
          <p:cNvPr id="21" name="正方形/長方形 20"/>
          <p:cNvSpPr/>
          <p:nvPr/>
        </p:nvSpPr>
        <p:spPr>
          <a:xfrm>
            <a:off x="230528" y="5127341"/>
            <a:ext cx="2875317" cy="846386"/>
          </a:xfrm>
          <a:prstGeom prst="rect">
            <a:avLst/>
          </a:prstGeom>
        </p:spPr>
        <p:txBody>
          <a:bodyPr wrap="square">
            <a:spAutoFit/>
          </a:bodyPr>
          <a:lstStyle/>
          <a:p>
            <a:pPr marL="214313" indent="-214313">
              <a:lnSpc>
                <a:spcPts val="1200"/>
              </a:lnSpc>
              <a:spcBef>
                <a:spcPts val="600"/>
              </a:spcBef>
              <a:buFont typeface="Arial" panose="020B0604020202020204" pitchFamily="34" charset="0"/>
              <a:buChar char="•"/>
            </a:pPr>
            <a:r>
              <a:rPr lang="ja-JP" altLang="en-US" sz="1200" dirty="0"/>
              <a:t>構造物の固有振動数と外力の振動数が一致したときに発生</a:t>
            </a:r>
            <a:endParaRPr lang="en-US" altLang="ja-JP" sz="1200" dirty="0"/>
          </a:p>
          <a:p>
            <a:pPr marL="214313" indent="-214313">
              <a:spcBef>
                <a:spcPts val="600"/>
              </a:spcBef>
              <a:buFont typeface="Arial" panose="020B0604020202020204" pitchFamily="34" charset="0"/>
              <a:buChar char="•"/>
            </a:pPr>
            <a:r>
              <a:rPr lang="ja-JP" altLang="en-US" sz="1200" dirty="0"/>
              <a:t>共振すると振動が激しく増大。建物が倒壊することもある</a:t>
            </a:r>
            <a:endParaRPr lang="en-US" altLang="ja-JP" sz="1200" dirty="0"/>
          </a:p>
        </p:txBody>
      </p:sp>
      <p:sp>
        <p:nvSpPr>
          <p:cNvPr id="23" name="テキスト ボックス 22"/>
          <p:cNvSpPr txBox="1"/>
          <p:nvPr/>
        </p:nvSpPr>
        <p:spPr>
          <a:xfrm>
            <a:off x="4969088" y="1320933"/>
            <a:ext cx="4345862" cy="784830"/>
          </a:xfrm>
          <a:prstGeom prst="rect">
            <a:avLst/>
          </a:prstGeom>
          <a:noFill/>
          <a:ln w="12700">
            <a:noFill/>
          </a:ln>
        </p:spPr>
        <p:txBody>
          <a:bodyPr wrap="square" rtlCol="0">
            <a:spAutoFit/>
          </a:bodyPr>
          <a:lstStyle/>
          <a:p>
            <a:r>
              <a:rPr lang="ja-JP" altLang="en-US" sz="1500" dirty="0">
                <a:latin typeface="+mn-ea"/>
              </a:rPr>
              <a:t>★左右対称の建物でも地震で</a:t>
            </a:r>
            <a:r>
              <a:rPr lang="ja-JP" altLang="en-US" sz="1500" dirty="0">
                <a:solidFill>
                  <a:srgbClr val="FF0000"/>
                </a:solidFill>
                <a:latin typeface="+mn-ea"/>
              </a:rPr>
              <a:t>大きく揺れる</a:t>
            </a:r>
            <a:r>
              <a:rPr lang="ja-JP" altLang="en-US" sz="1500" dirty="0">
                <a:latin typeface="+mn-ea"/>
              </a:rPr>
              <a:t>と</a:t>
            </a:r>
            <a:endParaRPr lang="en-US" altLang="ja-JP" sz="1500" dirty="0">
              <a:latin typeface="+mn-ea"/>
            </a:endParaRPr>
          </a:p>
          <a:p>
            <a:r>
              <a:rPr lang="ja-JP" altLang="en-US" sz="1500" dirty="0">
                <a:solidFill>
                  <a:srgbClr val="FF0000"/>
                </a:solidFill>
                <a:latin typeface="+mn-ea"/>
              </a:rPr>
              <a:t>　ねじれ振動が誘発</a:t>
            </a:r>
            <a:r>
              <a:rPr lang="ja-JP" altLang="en-US" sz="1500" dirty="0">
                <a:latin typeface="+mn-ea"/>
              </a:rPr>
              <a:t>される現象“Ｑ</a:t>
            </a:r>
            <a:r>
              <a:rPr lang="en-US" altLang="ja-JP" sz="1500" dirty="0">
                <a:latin typeface="+mn-ea"/>
              </a:rPr>
              <a:t>-Δ</a:t>
            </a:r>
            <a:r>
              <a:rPr lang="ja-JP" altLang="en-US" sz="1500" dirty="0">
                <a:latin typeface="+mn-ea"/>
              </a:rPr>
              <a:t>共振”を</a:t>
            </a:r>
            <a:endParaRPr lang="en-US" altLang="ja-JP" sz="1500" dirty="0">
              <a:latin typeface="+mn-ea"/>
            </a:endParaRPr>
          </a:p>
          <a:p>
            <a:r>
              <a:rPr lang="ja-JP" altLang="en-US" sz="1500" dirty="0">
                <a:latin typeface="+mn-ea"/>
              </a:rPr>
              <a:t>　小檜山研が新たに発見！！</a:t>
            </a:r>
            <a:endParaRPr lang="en-US" altLang="ja-JP" sz="1500" dirty="0">
              <a:latin typeface="+mn-ea"/>
            </a:endParaRPr>
          </a:p>
        </p:txBody>
      </p:sp>
      <p:pic>
        <p:nvPicPr>
          <p:cNvPr id="12" name="図 11" descr="ダイアグラム&#10;&#10;自動的に生成された説明">
            <a:extLst>
              <a:ext uri="{FF2B5EF4-FFF2-40B4-BE49-F238E27FC236}">
                <a16:creationId xmlns:a16="http://schemas.microsoft.com/office/drawing/2014/main" id="{AFA8B3BD-FB4F-411C-8294-7D7042E92E79}"/>
              </a:ext>
            </a:extLst>
          </p:cNvPr>
          <p:cNvPicPr>
            <a:picLocks noChangeAspect="1"/>
          </p:cNvPicPr>
          <p:nvPr/>
        </p:nvPicPr>
        <p:blipFill>
          <a:blip r:embed="rId2"/>
          <a:stretch>
            <a:fillRect/>
          </a:stretch>
        </p:blipFill>
        <p:spPr>
          <a:xfrm>
            <a:off x="167587" y="2222475"/>
            <a:ext cx="3977425" cy="1793254"/>
          </a:xfrm>
          <a:prstGeom prst="rect">
            <a:avLst/>
          </a:prstGeom>
        </p:spPr>
      </p:pic>
      <p:sp>
        <p:nvSpPr>
          <p:cNvPr id="13" name="テキスト ボックス 12">
            <a:extLst>
              <a:ext uri="{FF2B5EF4-FFF2-40B4-BE49-F238E27FC236}">
                <a16:creationId xmlns:a16="http://schemas.microsoft.com/office/drawing/2014/main" id="{953EADC6-D7D3-4D88-8099-3B0B612FA945}"/>
              </a:ext>
            </a:extLst>
          </p:cNvPr>
          <p:cNvSpPr txBox="1"/>
          <p:nvPr/>
        </p:nvSpPr>
        <p:spPr>
          <a:xfrm>
            <a:off x="117072" y="895064"/>
            <a:ext cx="4939383" cy="400110"/>
          </a:xfrm>
          <a:prstGeom prst="rect">
            <a:avLst/>
          </a:prstGeom>
          <a:noFill/>
        </p:spPr>
        <p:txBody>
          <a:bodyPr wrap="square" rtlCol="0">
            <a:spAutoFit/>
          </a:bodyPr>
          <a:lstStyle/>
          <a:p>
            <a:r>
              <a:rPr kumimoji="1" lang="ja-JP" altLang="en-US" sz="2000" b="1" dirty="0"/>
              <a:t>高層建物の天敵「</a:t>
            </a:r>
            <a:r>
              <a:rPr kumimoji="1" lang="ja-JP" altLang="en-US" sz="2000" b="1" dirty="0">
                <a:solidFill>
                  <a:srgbClr val="FF0000"/>
                </a:solidFill>
              </a:rPr>
              <a:t>長周期地震動</a:t>
            </a:r>
            <a:r>
              <a:rPr kumimoji="1" lang="ja-JP" altLang="en-US" sz="2000" b="1" dirty="0"/>
              <a:t>」</a:t>
            </a:r>
          </a:p>
        </p:txBody>
      </p:sp>
      <p:sp>
        <p:nvSpPr>
          <p:cNvPr id="14" name="テキスト ボックス 13">
            <a:extLst>
              <a:ext uri="{FF2B5EF4-FFF2-40B4-BE49-F238E27FC236}">
                <a16:creationId xmlns:a16="http://schemas.microsoft.com/office/drawing/2014/main" id="{E29107CD-C326-4FA3-A92A-6F98406A5D1D}"/>
              </a:ext>
            </a:extLst>
          </p:cNvPr>
          <p:cNvSpPr txBox="1"/>
          <p:nvPr/>
        </p:nvSpPr>
        <p:spPr>
          <a:xfrm>
            <a:off x="242663" y="1327759"/>
            <a:ext cx="3902349" cy="830997"/>
          </a:xfrm>
          <a:prstGeom prst="rect">
            <a:avLst/>
          </a:prstGeom>
          <a:noFill/>
        </p:spPr>
        <p:txBody>
          <a:bodyPr wrap="square" rtlCol="0">
            <a:spAutoFit/>
          </a:bodyPr>
          <a:lstStyle/>
          <a:p>
            <a:r>
              <a:rPr kumimoji="1" lang="ja-JP" altLang="en-US" sz="1600" dirty="0"/>
              <a:t>★長周期地震動が発生すると、</a:t>
            </a:r>
            <a:endParaRPr kumimoji="1" lang="en-US" altLang="ja-JP" sz="1600" dirty="0"/>
          </a:p>
          <a:p>
            <a:r>
              <a:rPr kumimoji="1" lang="ja-JP" altLang="en-US" sz="1600" dirty="0"/>
              <a:t>　高層建物は大きく揺さぶられやすい</a:t>
            </a:r>
            <a:endParaRPr kumimoji="1" lang="en-US" altLang="ja-JP" sz="1600" dirty="0"/>
          </a:p>
          <a:p>
            <a:r>
              <a:rPr lang="ja-JP" altLang="en-US" sz="1600" dirty="0"/>
              <a:t>★</a:t>
            </a:r>
            <a:r>
              <a:rPr lang="en-US" altLang="ja-JP" sz="1600" dirty="0"/>
              <a:t>3.11</a:t>
            </a:r>
            <a:r>
              <a:rPr lang="ja-JP" altLang="en-US" sz="1600" dirty="0"/>
              <a:t>では</a:t>
            </a:r>
            <a:r>
              <a:rPr lang="en-US" altLang="ja-JP" sz="1600" dirty="0"/>
              <a:t>1m</a:t>
            </a:r>
            <a:r>
              <a:rPr lang="ja-JP" altLang="en-US" sz="1600" dirty="0"/>
              <a:t>以上揺れた建物も</a:t>
            </a:r>
            <a:endParaRPr kumimoji="1" lang="ja-JP" altLang="en-US" sz="1600" dirty="0"/>
          </a:p>
        </p:txBody>
      </p:sp>
      <p:sp>
        <p:nvSpPr>
          <p:cNvPr id="24" name="テキスト ボックス 23">
            <a:extLst>
              <a:ext uri="{FF2B5EF4-FFF2-40B4-BE49-F238E27FC236}">
                <a16:creationId xmlns:a16="http://schemas.microsoft.com/office/drawing/2014/main" id="{1F03E762-357A-4DC8-90DB-22BE042DEFCF}"/>
              </a:ext>
            </a:extLst>
          </p:cNvPr>
          <p:cNvSpPr txBox="1"/>
          <p:nvPr/>
        </p:nvSpPr>
        <p:spPr>
          <a:xfrm>
            <a:off x="4969088" y="832188"/>
            <a:ext cx="4057840" cy="400110"/>
          </a:xfrm>
          <a:prstGeom prst="rect">
            <a:avLst/>
          </a:prstGeom>
          <a:noFill/>
        </p:spPr>
        <p:txBody>
          <a:bodyPr wrap="square" rtlCol="0">
            <a:spAutoFit/>
          </a:bodyPr>
          <a:lstStyle/>
          <a:p>
            <a:r>
              <a:rPr lang="ja-JP" altLang="en-US" sz="2000" b="1" dirty="0"/>
              <a:t>新発見の現象</a:t>
            </a:r>
            <a:r>
              <a:rPr kumimoji="1" lang="ja-JP" altLang="en-US" sz="2000" b="1" dirty="0"/>
              <a:t>「</a:t>
            </a:r>
            <a:r>
              <a:rPr lang="en-US" altLang="ja-JP" sz="2000" b="1" dirty="0">
                <a:latin typeface="+mn-ea"/>
              </a:rPr>
              <a:t> </a:t>
            </a:r>
            <a:r>
              <a:rPr lang="en-US" altLang="ja-JP" sz="2000" b="1" dirty="0">
                <a:solidFill>
                  <a:srgbClr val="FF0000"/>
                </a:solidFill>
                <a:latin typeface="+mn-ea"/>
              </a:rPr>
              <a:t>Q-Δ</a:t>
            </a:r>
            <a:r>
              <a:rPr lang="ja-JP" altLang="en-US" sz="2000" b="1" dirty="0">
                <a:solidFill>
                  <a:srgbClr val="FF0000"/>
                </a:solidFill>
                <a:latin typeface="+mn-ea"/>
              </a:rPr>
              <a:t>共振</a:t>
            </a:r>
            <a:r>
              <a:rPr kumimoji="1" lang="ja-JP" altLang="en-US" sz="2000" b="1" dirty="0"/>
              <a:t>」</a:t>
            </a:r>
          </a:p>
        </p:txBody>
      </p:sp>
      <p:sp>
        <p:nvSpPr>
          <p:cNvPr id="15" name="四角形: 角を丸くする 14">
            <a:extLst>
              <a:ext uri="{FF2B5EF4-FFF2-40B4-BE49-F238E27FC236}">
                <a16:creationId xmlns:a16="http://schemas.microsoft.com/office/drawing/2014/main" id="{52EE1228-569D-47A7-B052-6179FE18F000}"/>
              </a:ext>
            </a:extLst>
          </p:cNvPr>
          <p:cNvSpPr/>
          <p:nvPr/>
        </p:nvSpPr>
        <p:spPr>
          <a:xfrm>
            <a:off x="104071" y="743100"/>
            <a:ext cx="4104459" cy="3272629"/>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021AD3DE-09A0-43BF-9318-848565B405CD}"/>
              </a:ext>
            </a:extLst>
          </p:cNvPr>
          <p:cNvSpPr/>
          <p:nvPr/>
        </p:nvSpPr>
        <p:spPr>
          <a:xfrm>
            <a:off x="4922469" y="743100"/>
            <a:ext cx="4104460" cy="3272629"/>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CE48567A-CF57-44DE-BC51-22514E796678}"/>
              </a:ext>
            </a:extLst>
          </p:cNvPr>
          <p:cNvSpPr/>
          <p:nvPr/>
        </p:nvSpPr>
        <p:spPr>
          <a:xfrm>
            <a:off x="4285509" y="1932099"/>
            <a:ext cx="573442" cy="7360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034FD160-E0E7-45E9-99E3-172BE7C06E5E}"/>
              </a:ext>
            </a:extLst>
          </p:cNvPr>
          <p:cNvSpPr txBox="1"/>
          <p:nvPr/>
        </p:nvSpPr>
        <p:spPr>
          <a:xfrm>
            <a:off x="3192974" y="5230734"/>
            <a:ext cx="4104458" cy="646331"/>
          </a:xfrm>
          <a:prstGeom prst="rect">
            <a:avLst/>
          </a:prstGeom>
          <a:noFill/>
        </p:spPr>
        <p:txBody>
          <a:bodyPr wrap="square">
            <a:spAutoFit/>
          </a:bodyPr>
          <a:lstStyle/>
          <a:p>
            <a:r>
              <a:rPr lang="ja-JP" altLang="en-US" dirty="0">
                <a:solidFill>
                  <a:srgbClr val="FF0000"/>
                </a:solidFill>
                <a:latin typeface="+mn-ea"/>
              </a:rPr>
              <a:t>Ｑ</a:t>
            </a:r>
            <a:r>
              <a:rPr lang="en-US" altLang="ja-JP" dirty="0">
                <a:solidFill>
                  <a:srgbClr val="FF0000"/>
                </a:solidFill>
                <a:latin typeface="+mn-ea"/>
              </a:rPr>
              <a:t>-Δ</a:t>
            </a:r>
            <a:r>
              <a:rPr lang="ja-JP" altLang="en-US" dirty="0">
                <a:solidFill>
                  <a:srgbClr val="FF0000"/>
                </a:solidFill>
                <a:latin typeface="+mn-ea"/>
              </a:rPr>
              <a:t>共振による建物被害リスクを</a:t>
            </a:r>
            <a:endParaRPr lang="en-US" altLang="ja-JP" dirty="0">
              <a:solidFill>
                <a:srgbClr val="FF0000"/>
              </a:solidFill>
              <a:latin typeface="+mn-ea"/>
            </a:endParaRPr>
          </a:p>
          <a:p>
            <a:r>
              <a:rPr lang="ja-JP" altLang="en-US" dirty="0">
                <a:solidFill>
                  <a:srgbClr val="FF0000"/>
                </a:solidFill>
                <a:latin typeface="+mn-ea"/>
              </a:rPr>
              <a:t>明らかにすべく、日々研究中！！</a:t>
            </a:r>
            <a:endParaRPr lang="en-US" altLang="ja-JP" dirty="0">
              <a:solidFill>
                <a:srgbClr val="FF0000"/>
              </a:solidFill>
              <a:latin typeface="+mn-ea"/>
            </a:endParaRPr>
          </a:p>
        </p:txBody>
      </p:sp>
      <p:sp>
        <p:nvSpPr>
          <p:cNvPr id="35" name="矢印: 右 34">
            <a:extLst>
              <a:ext uri="{FF2B5EF4-FFF2-40B4-BE49-F238E27FC236}">
                <a16:creationId xmlns:a16="http://schemas.microsoft.com/office/drawing/2014/main" id="{873F0A6C-A99F-4032-AB5C-981D1B05779B}"/>
              </a:ext>
            </a:extLst>
          </p:cNvPr>
          <p:cNvSpPr/>
          <p:nvPr/>
        </p:nvSpPr>
        <p:spPr>
          <a:xfrm rot="5400000">
            <a:off x="6089412" y="3788725"/>
            <a:ext cx="338554" cy="9108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3" name="図 32" descr="屋内, コンピュータ, ノートパソコン, テーブル が含まれている画像&#10;&#10;自動的に生成された説明">
            <a:extLst>
              <a:ext uri="{FF2B5EF4-FFF2-40B4-BE49-F238E27FC236}">
                <a16:creationId xmlns:a16="http://schemas.microsoft.com/office/drawing/2014/main" id="{F924217F-7E60-4F1B-8F44-63270B781C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016" t="7676" b="-1251"/>
          <a:stretch/>
        </p:blipFill>
        <p:spPr>
          <a:xfrm rot="5400000">
            <a:off x="6906429" y="4591807"/>
            <a:ext cx="2130938" cy="1994398"/>
          </a:xfrm>
          <a:prstGeom prst="rect">
            <a:avLst/>
          </a:prstGeom>
        </p:spPr>
      </p:pic>
      <p:sp>
        <p:nvSpPr>
          <p:cNvPr id="38" name="四角形: 角を丸くする 37">
            <a:extLst>
              <a:ext uri="{FF2B5EF4-FFF2-40B4-BE49-F238E27FC236}">
                <a16:creationId xmlns:a16="http://schemas.microsoft.com/office/drawing/2014/main" id="{9877FD70-86C4-4AE5-9D8F-5692DAAE2479}"/>
              </a:ext>
            </a:extLst>
          </p:cNvPr>
          <p:cNvSpPr/>
          <p:nvPr/>
        </p:nvSpPr>
        <p:spPr>
          <a:xfrm>
            <a:off x="3192974" y="4503283"/>
            <a:ext cx="5783439" cy="2130938"/>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26B2A8F1-2D83-44F3-A0B2-DD344DE21BD5}"/>
              </a:ext>
            </a:extLst>
          </p:cNvPr>
          <p:cNvSpPr txBox="1"/>
          <p:nvPr/>
        </p:nvSpPr>
        <p:spPr>
          <a:xfrm>
            <a:off x="122125" y="4758364"/>
            <a:ext cx="1442485" cy="369332"/>
          </a:xfrm>
          <a:prstGeom prst="rect">
            <a:avLst/>
          </a:prstGeom>
          <a:noFill/>
        </p:spPr>
        <p:txBody>
          <a:bodyPr wrap="square">
            <a:spAutoFit/>
          </a:bodyPr>
          <a:lstStyle/>
          <a:p>
            <a:pPr algn="ctr"/>
            <a:r>
              <a:rPr lang="ja-JP" altLang="en-US" sz="1800" dirty="0">
                <a:latin typeface="UD デジタル 教科書体 NK-B" panose="02020700000000000000" pitchFamily="18" charset="-128"/>
                <a:ea typeface="UD デジタル 教科書体 NK-B" panose="02020700000000000000" pitchFamily="18" charset="-128"/>
              </a:rPr>
              <a:t>共振とは？</a:t>
            </a:r>
            <a:endParaRPr lang="en-US" altLang="ja-JP" sz="1800" dirty="0">
              <a:latin typeface="UD デジタル 教科書体 NK-B" panose="02020700000000000000" pitchFamily="18" charset="-128"/>
              <a:ea typeface="UD デジタル 教科書体 NK-B" panose="02020700000000000000" pitchFamily="18" charset="-128"/>
            </a:endParaRPr>
          </a:p>
        </p:txBody>
      </p:sp>
      <p:pic>
        <p:nvPicPr>
          <p:cNvPr id="40" name="図 39" descr="ダイアグラム&#10;&#10;自動的に生成された説明">
            <a:extLst>
              <a:ext uri="{FF2B5EF4-FFF2-40B4-BE49-F238E27FC236}">
                <a16:creationId xmlns:a16="http://schemas.microsoft.com/office/drawing/2014/main" id="{9C02F2BC-9117-46EE-850D-C172B193D046}"/>
              </a:ext>
            </a:extLst>
          </p:cNvPr>
          <p:cNvPicPr>
            <a:picLocks noChangeAspect="1"/>
          </p:cNvPicPr>
          <p:nvPr/>
        </p:nvPicPr>
        <p:blipFill>
          <a:blip r:embed="rId4"/>
          <a:stretch>
            <a:fillRect/>
          </a:stretch>
        </p:blipFill>
        <p:spPr>
          <a:xfrm>
            <a:off x="5033959" y="2194398"/>
            <a:ext cx="3942454" cy="1647904"/>
          </a:xfrm>
          <a:prstGeom prst="rect">
            <a:avLst/>
          </a:prstGeom>
        </p:spPr>
      </p:pic>
    </p:spTree>
    <p:extLst>
      <p:ext uri="{BB962C8B-B14F-4D97-AF65-F5344CB8AC3E}">
        <p14:creationId xmlns:p14="http://schemas.microsoft.com/office/powerpoint/2010/main" val="1717926554"/>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688DF1-3BC9-4530-9D28-78F97199463F}"/>
              </a:ext>
            </a:extLst>
          </p:cNvPr>
          <p:cNvSpPr txBox="1"/>
          <p:nvPr/>
        </p:nvSpPr>
        <p:spPr>
          <a:xfrm>
            <a:off x="184215" y="133400"/>
            <a:ext cx="8775570" cy="584775"/>
          </a:xfrm>
          <a:prstGeom prst="rect">
            <a:avLst/>
          </a:prstGeom>
          <a:noFill/>
        </p:spPr>
        <p:txBody>
          <a:bodyPr wrap="square" rtlCol="0">
            <a:spAutoFit/>
          </a:bodyPr>
          <a:lstStyle/>
          <a:p>
            <a:pPr algn="ctr"/>
            <a:r>
              <a:rPr lang="ja-JP" altLang="en-US" sz="3200" b="1" dirty="0">
                <a:latin typeface="+mn-ea"/>
              </a:rPr>
              <a:t>実験の様子</a:t>
            </a:r>
            <a:endParaRPr lang="ja-JP" altLang="en-US" sz="2400" b="1" dirty="0">
              <a:latin typeface="+mn-ea"/>
            </a:endParaRPr>
          </a:p>
        </p:txBody>
      </p:sp>
      <p:pic>
        <p:nvPicPr>
          <p:cNvPr id="4" name="振動台実験_Trim">
            <a:hlinkClick r:id="" action="ppaction://media"/>
            <a:extLst>
              <a:ext uri="{FF2B5EF4-FFF2-40B4-BE49-F238E27FC236}">
                <a16:creationId xmlns:a16="http://schemas.microsoft.com/office/drawing/2014/main" id="{7D9A220E-B477-4AF4-8E06-96FC74F786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881" y="909034"/>
            <a:ext cx="8564238" cy="4817384"/>
          </a:xfrm>
          <a:prstGeom prst="rect">
            <a:avLst/>
          </a:prstGeom>
        </p:spPr>
      </p:pic>
      <p:sp>
        <p:nvSpPr>
          <p:cNvPr id="2" name="正方形/長方形 1">
            <a:extLst>
              <a:ext uri="{FF2B5EF4-FFF2-40B4-BE49-F238E27FC236}">
                <a16:creationId xmlns:a16="http://schemas.microsoft.com/office/drawing/2014/main" id="{B329EDD5-75E1-471D-9FF3-56608C8E5D22}"/>
              </a:ext>
            </a:extLst>
          </p:cNvPr>
          <p:cNvSpPr/>
          <p:nvPr/>
        </p:nvSpPr>
        <p:spPr>
          <a:xfrm>
            <a:off x="0" y="5893603"/>
            <a:ext cx="9144000" cy="830997"/>
          </a:xfrm>
          <a:prstGeom prst="rect">
            <a:avLst/>
          </a:prstGeom>
        </p:spPr>
        <p:txBody>
          <a:bodyPr wrap="square">
            <a:spAutoFit/>
          </a:bodyPr>
          <a:lstStyle/>
          <a:p>
            <a:pPr algn="ctr"/>
            <a:r>
              <a:rPr lang="ja-JP" altLang="en-US" sz="2400" b="1" dirty="0">
                <a:latin typeface="游ゴシック Medium" panose="020B0500000000000000" pitchFamily="50" charset="-128"/>
                <a:ea typeface="游ゴシック Medium" panose="020B0500000000000000" pitchFamily="50" charset="-128"/>
              </a:rPr>
              <a:t>２軸対称でバランスがよいはずの構造物が</a:t>
            </a:r>
            <a:endParaRPr lang="en-US" altLang="ja-JP" sz="2400" b="1" dirty="0">
              <a:latin typeface="游ゴシック Medium" panose="020B0500000000000000" pitchFamily="50" charset="-128"/>
              <a:ea typeface="游ゴシック Medium" panose="020B0500000000000000" pitchFamily="50" charset="-128"/>
            </a:endParaRPr>
          </a:p>
          <a:p>
            <a:pPr algn="ctr"/>
            <a:r>
              <a:rPr lang="ja-JP" altLang="en-US" sz="2400" b="1" dirty="0">
                <a:latin typeface="游ゴシック Medium" panose="020B0500000000000000" pitchFamily="50" charset="-128"/>
                <a:ea typeface="游ゴシック Medium" panose="020B0500000000000000" pitchFamily="50" charset="-128"/>
              </a:rPr>
              <a:t>１方向（</a:t>
            </a:r>
            <a:r>
              <a:rPr lang="en-US" altLang="ja-JP" sz="2400" b="1" dirty="0">
                <a:latin typeface="游ゴシック Medium" panose="020B0500000000000000" pitchFamily="50" charset="-128"/>
                <a:ea typeface="游ゴシック Medium" panose="020B0500000000000000" pitchFamily="50" charset="-128"/>
              </a:rPr>
              <a:t>45</a:t>
            </a:r>
            <a:r>
              <a:rPr lang="ja-JP" altLang="en-US" sz="2400" b="1" dirty="0">
                <a:latin typeface="游ゴシック Medium" panose="020B0500000000000000" pitchFamily="50" charset="-128"/>
                <a:ea typeface="游ゴシック Medium" panose="020B0500000000000000" pitchFamily="50" charset="-128"/>
              </a:rPr>
              <a:t>度方向）の揺れでも激しくねじれる！</a:t>
            </a:r>
          </a:p>
        </p:txBody>
      </p:sp>
    </p:spTree>
    <p:extLst>
      <p:ext uri="{BB962C8B-B14F-4D97-AF65-F5344CB8AC3E}">
        <p14:creationId xmlns:p14="http://schemas.microsoft.com/office/powerpoint/2010/main" val="2593211676"/>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テキスト ボックス 85">
            <a:extLst>
              <a:ext uri="{FF2B5EF4-FFF2-40B4-BE49-F238E27FC236}">
                <a16:creationId xmlns:a16="http://schemas.microsoft.com/office/drawing/2014/main" id="{1B75A6B3-0845-43B8-8344-FA5C8C5908A1}"/>
              </a:ext>
            </a:extLst>
          </p:cNvPr>
          <p:cNvSpPr txBox="1"/>
          <p:nvPr/>
        </p:nvSpPr>
        <p:spPr>
          <a:xfrm>
            <a:off x="1753504" y="1677717"/>
            <a:ext cx="1468073"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情報処理</a:t>
            </a:r>
            <a:endParaRPr kumimoji="0" lang="en-US" altLang="ja-JP"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sp>
        <p:nvSpPr>
          <p:cNvPr id="77" name="テキスト ボックス 76">
            <a:extLst>
              <a:ext uri="{FF2B5EF4-FFF2-40B4-BE49-F238E27FC236}">
                <a16:creationId xmlns:a16="http://schemas.microsoft.com/office/drawing/2014/main" id="{23C64792-41B0-48D3-BBB9-A031003260FF}"/>
              </a:ext>
            </a:extLst>
          </p:cNvPr>
          <p:cNvSpPr txBox="1"/>
          <p:nvPr/>
        </p:nvSpPr>
        <p:spPr>
          <a:xfrm>
            <a:off x="218532" y="1673754"/>
            <a:ext cx="1468073"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情報取得</a:t>
            </a:r>
            <a:endParaRPr kumimoji="0" lang="en-US" altLang="ja-JP"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sp>
        <p:nvSpPr>
          <p:cNvPr id="2" name="タイトル 1">
            <a:extLst>
              <a:ext uri="{FF2B5EF4-FFF2-40B4-BE49-F238E27FC236}">
                <a16:creationId xmlns:a16="http://schemas.microsoft.com/office/drawing/2014/main" id="{633806F2-261A-46BD-945E-0B7492785F9E}"/>
              </a:ext>
            </a:extLst>
          </p:cNvPr>
          <p:cNvSpPr>
            <a:spLocks noGrp="1"/>
          </p:cNvSpPr>
          <p:nvPr>
            <p:ph type="ctrTitle"/>
          </p:nvPr>
        </p:nvSpPr>
        <p:spPr>
          <a:xfrm>
            <a:off x="-496" y="-10555"/>
            <a:ext cx="9144000" cy="642753"/>
          </a:xfrm>
          <a:noFill/>
        </p:spPr>
        <p:txBody>
          <a:bodyPr>
            <a:noAutofit/>
          </a:bodyPr>
          <a:lstStyle/>
          <a:p>
            <a:r>
              <a:rPr kumimoji="1" lang="ja-JP" altLang="en-US" sz="3600" dirty="0">
                <a:latin typeface="HGP明朝E" panose="02020900000000000000" pitchFamily="18" charset="-128"/>
                <a:ea typeface="HGP明朝E" panose="02020900000000000000" pitchFamily="18" charset="-128"/>
              </a:rPr>
              <a:t>人工知能を使った構造ヘルスモニタリング</a:t>
            </a:r>
          </a:p>
        </p:txBody>
      </p:sp>
      <p:sp>
        <p:nvSpPr>
          <p:cNvPr id="8" name="字幕 7">
            <a:extLst>
              <a:ext uri="{FF2B5EF4-FFF2-40B4-BE49-F238E27FC236}">
                <a16:creationId xmlns:a16="http://schemas.microsoft.com/office/drawing/2014/main" id="{964E354E-1EC2-4D83-82BC-F443DC2E88C8}"/>
              </a:ext>
            </a:extLst>
          </p:cNvPr>
          <p:cNvSpPr>
            <a:spLocks noGrp="1"/>
          </p:cNvSpPr>
          <p:nvPr>
            <p:ph type="subTitle" idx="1"/>
          </p:nvPr>
        </p:nvSpPr>
        <p:spPr>
          <a:xfrm>
            <a:off x="0" y="1226142"/>
            <a:ext cx="4572000" cy="599904"/>
          </a:xfrm>
        </p:spPr>
        <p:txBody>
          <a:bodyPr>
            <a:normAutofit/>
          </a:bodyPr>
          <a:lstStyle/>
          <a:p>
            <a:pPr marL="162000" indent="-162000" algn="l">
              <a:buFont typeface="Arial" panose="020B0604020202020204" pitchFamily="34" charset="0"/>
              <a:buChar char="•"/>
            </a:pPr>
            <a:r>
              <a:rPr lang="ja-JP" altLang="en-US" sz="1800" b="1" dirty="0"/>
              <a:t>地震時の対応や維持保全活動を支援</a:t>
            </a:r>
            <a:endParaRPr lang="en-US" altLang="ja-JP" sz="1800" b="1" dirty="0"/>
          </a:p>
        </p:txBody>
      </p:sp>
      <p:sp>
        <p:nvSpPr>
          <p:cNvPr id="6" name="四角形: 角を丸くする 5">
            <a:extLst>
              <a:ext uri="{FF2B5EF4-FFF2-40B4-BE49-F238E27FC236}">
                <a16:creationId xmlns:a16="http://schemas.microsoft.com/office/drawing/2014/main" id="{731C6E44-2EE0-493B-A7E0-86B7FD35C407}"/>
              </a:ext>
            </a:extLst>
          </p:cNvPr>
          <p:cNvSpPr/>
          <p:nvPr/>
        </p:nvSpPr>
        <p:spPr>
          <a:xfrm>
            <a:off x="73062" y="739501"/>
            <a:ext cx="3834362"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構造ヘルスモニタリングとは？</a:t>
            </a:r>
          </a:p>
        </p:txBody>
      </p:sp>
      <p:sp>
        <p:nvSpPr>
          <p:cNvPr id="10" name="四角形: 角を丸くする 9">
            <a:extLst>
              <a:ext uri="{FF2B5EF4-FFF2-40B4-BE49-F238E27FC236}">
                <a16:creationId xmlns:a16="http://schemas.microsoft.com/office/drawing/2014/main" id="{368CC5CA-F592-434F-BB89-FC1CEAE709F0}"/>
              </a:ext>
            </a:extLst>
          </p:cNvPr>
          <p:cNvSpPr/>
          <p:nvPr/>
        </p:nvSpPr>
        <p:spPr>
          <a:xfrm>
            <a:off x="4680688" y="2655443"/>
            <a:ext cx="1845947"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人工知能の活用</a:t>
            </a:r>
          </a:p>
        </p:txBody>
      </p:sp>
      <p:sp>
        <p:nvSpPr>
          <p:cNvPr id="12" name="テキスト ボックス 11">
            <a:extLst>
              <a:ext uri="{FF2B5EF4-FFF2-40B4-BE49-F238E27FC236}">
                <a16:creationId xmlns:a16="http://schemas.microsoft.com/office/drawing/2014/main" id="{A5727CC1-DA0A-4A6C-94B0-3BDB2109A9C8}"/>
              </a:ext>
            </a:extLst>
          </p:cNvPr>
          <p:cNvSpPr txBox="1"/>
          <p:nvPr/>
        </p:nvSpPr>
        <p:spPr>
          <a:xfrm>
            <a:off x="4549477" y="3126044"/>
            <a:ext cx="4572000" cy="646331"/>
          </a:xfrm>
          <a:prstGeom prst="rect">
            <a:avLst/>
          </a:prstGeom>
          <a:noFill/>
        </p:spPr>
        <p:txBody>
          <a:bodyPr wrap="square">
            <a:spAutoFit/>
          </a:bodyPr>
          <a:lstStyle/>
          <a:p>
            <a:pPr marL="162000" marR="0" lvl="0" indent="-1620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ニューラルネットワークによるパターン認識</a:t>
            </a:r>
            <a:endParaRPr kumimoji="0" lang="en-US" altLang="ja-JP"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grpSp>
        <p:nvGrpSpPr>
          <p:cNvPr id="11" name="グループ化 10">
            <a:extLst>
              <a:ext uri="{FF2B5EF4-FFF2-40B4-BE49-F238E27FC236}">
                <a16:creationId xmlns:a16="http://schemas.microsoft.com/office/drawing/2014/main" id="{DF082A92-BACA-4422-8662-68577F74BE69}"/>
              </a:ext>
            </a:extLst>
          </p:cNvPr>
          <p:cNvGrpSpPr/>
          <p:nvPr/>
        </p:nvGrpSpPr>
        <p:grpSpPr>
          <a:xfrm>
            <a:off x="261944" y="2093836"/>
            <a:ext cx="4029912" cy="1261896"/>
            <a:chOff x="344944" y="2351013"/>
            <a:chExt cx="4029912" cy="1261896"/>
          </a:xfrm>
        </p:grpSpPr>
        <p:grpSp>
          <p:nvGrpSpPr>
            <p:cNvPr id="13" name="グループ化 12">
              <a:extLst>
                <a:ext uri="{FF2B5EF4-FFF2-40B4-BE49-F238E27FC236}">
                  <a16:creationId xmlns:a16="http://schemas.microsoft.com/office/drawing/2014/main" id="{CFB94787-61A1-4B98-9569-B1EA38389C82}"/>
                </a:ext>
              </a:extLst>
            </p:cNvPr>
            <p:cNvGrpSpPr/>
            <p:nvPr/>
          </p:nvGrpSpPr>
          <p:grpSpPr>
            <a:xfrm>
              <a:off x="421987" y="2414502"/>
              <a:ext cx="1012222" cy="1136555"/>
              <a:chOff x="1771650" y="5407025"/>
              <a:chExt cx="1133475" cy="1295400"/>
            </a:xfrm>
          </p:grpSpPr>
          <p:sp>
            <p:nvSpPr>
              <p:cNvPr id="14" name="平行四辺形 13">
                <a:extLst>
                  <a:ext uri="{FF2B5EF4-FFF2-40B4-BE49-F238E27FC236}">
                    <a16:creationId xmlns:a16="http://schemas.microsoft.com/office/drawing/2014/main" id="{B261BD7C-AC08-4CDD-BAF4-EC04DBA57CD3}"/>
                  </a:ext>
                </a:extLst>
              </p:cNvPr>
              <p:cNvSpPr/>
              <p:nvPr/>
            </p:nvSpPr>
            <p:spPr>
              <a:xfrm>
                <a:off x="1771650" y="5483225"/>
                <a:ext cx="1133475" cy="1219200"/>
              </a:xfrm>
              <a:prstGeom prst="parallelogram">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5" name="平行四辺形 14">
                <a:extLst>
                  <a:ext uri="{FF2B5EF4-FFF2-40B4-BE49-F238E27FC236}">
                    <a16:creationId xmlns:a16="http://schemas.microsoft.com/office/drawing/2014/main" id="{81BED486-83E4-494D-98AD-9A4231311B78}"/>
                  </a:ext>
                </a:extLst>
              </p:cNvPr>
              <p:cNvSpPr/>
              <p:nvPr/>
            </p:nvSpPr>
            <p:spPr>
              <a:xfrm>
                <a:off x="2078857"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6" name="平行四辺形 15">
                <a:extLst>
                  <a:ext uri="{FF2B5EF4-FFF2-40B4-BE49-F238E27FC236}">
                    <a16:creationId xmlns:a16="http://schemas.microsoft.com/office/drawing/2014/main" id="{E93B4CA0-EB96-48BF-848A-7D69430F02A8}"/>
                  </a:ext>
                </a:extLst>
              </p:cNvPr>
              <p:cNvSpPr/>
              <p:nvPr/>
            </p:nvSpPr>
            <p:spPr>
              <a:xfrm>
                <a:off x="2334832"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7" name="平行四辺形 16">
                <a:extLst>
                  <a:ext uri="{FF2B5EF4-FFF2-40B4-BE49-F238E27FC236}">
                    <a16:creationId xmlns:a16="http://schemas.microsoft.com/office/drawing/2014/main" id="{EFC107B6-B587-403E-A00A-0EF90EF4706B}"/>
                  </a:ext>
                </a:extLst>
              </p:cNvPr>
              <p:cNvSpPr/>
              <p:nvPr/>
            </p:nvSpPr>
            <p:spPr>
              <a:xfrm>
                <a:off x="2590808"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8" name="平行四辺形 17">
                <a:extLst>
                  <a:ext uri="{FF2B5EF4-FFF2-40B4-BE49-F238E27FC236}">
                    <a16:creationId xmlns:a16="http://schemas.microsoft.com/office/drawing/2014/main" id="{F693DD96-3A06-4517-993E-69B821A6B2F4}"/>
                  </a:ext>
                </a:extLst>
              </p:cNvPr>
              <p:cNvSpPr/>
              <p:nvPr/>
            </p:nvSpPr>
            <p:spPr>
              <a:xfrm>
                <a:off x="1990776"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9" name="平行四辺形 18">
                <a:extLst>
                  <a:ext uri="{FF2B5EF4-FFF2-40B4-BE49-F238E27FC236}">
                    <a16:creationId xmlns:a16="http://schemas.microsoft.com/office/drawing/2014/main" id="{C90F198C-C680-45FF-AB6A-AB3386A86435}"/>
                  </a:ext>
                </a:extLst>
              </p:cNvPr>
              <p:cNvSpPr/>
              <p:nvPr/>
            </p:nvSpPr>
            <p:spPr>
              <a:xfrm>
                <a:off x="2246751"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0" name="平行四辺形 19">
                <a:extLst>
                  <a:ext uri="{FF2B5EF4-FFF2-40B4-BE49-F238E27FC236}">
                    <a16:creationId xmlns:a16="http://schemas.microsoft.com/office/drawing/2014/main" id="{2D302297-963C-4DAA-954E-5EC3517E2160}"/>
                  </a:ext>
                </a:extLst>
              </p:cNvPr>
              <p:cNvSpPr/>
              <p:nvPr/>
            </p:nvSpPr>
            <p:spPr>
              <a:xfrm>
                <a:off x="2502727"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 name="平行四辺形 20">
                <a:extLst>
                  <a:ext uri="{FF2B5EF4-FFF2-40B4-BE49-F238E27FC236}">
                    <a16:creationId xmlns:a16="http://schemas.microsoft.com/office/drawing/2014/main" id="{863ECB3F-7BB7-432C-AFF4-9DD004D9BB05}"/>
                  </a:ext>
                </a:extLst>
              </p:cNvPr>
              <p:cNvSpPr/>
              <p:nvPr/>
            </p:nvSpPr>
            <p:spPr>
              <a:xfrm>
                <a:off x="1900290"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 name="平行四辺形 21">
                <a:extLst>
                  <a:ext uri="{FF2B5EF4-FFF2-40B4-BE49-F238E27FC236}">
                    <a16:creationId xmlns:a16="http://schemas.microsoft.com/office/drawing/2014/main" id="{8F8ACEFE-5FF6-49A5-BD3D-D3207047960E}"/>
                  </a:ext>
                </a:extLst>
              </p:cNvPr>
              <p:cNvSpPr/>
              <p:nvPr/>
            </p:nvSpPr>
            <p:spPr>
              <a:xfrm>
                <a:off x="2156265"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 name="平行四辺形 22">
                <a:extLst>
                  <a:ext uri="{FF2B5EF4-FFF2-40B4-BE49-F238E27FC236}">
                    <a16:creationId xmlns:a16="http://schemas.microsoft.com/office/drawing/2014/main" id="{01FD4A26-B51E-46FF-9BC1-7F95CCEEAD4E}"/>
                  </a:ext>
                </a:extLst>
              </p:cNvPr>
              <p:cNvSpPr/>
              <p:nvPr/>
            </p:nvSpPr>
            <p:spPr>
              <a:xfrm>
                <a:off x="2412241"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4" name="正方形/長方形 23">
                <a:extLst>
                  <a:ext uri="{FF2B5EF4-FFF2-40B4-BE49-F238E27FC236}">
                    <a16:creationId xmlns:a16="http://schemas.microsoft.com/office/drawing/2014/main" id="{3CA59AA0-467E-4703-8DCC-596DB92228F5}"/>
                  </a:ext>
                </a:extLst>
              </p:cNvPr>
              <p:cNvSpPr/>
              <p:nvPr/>
            </p:nvSpPr>
            <p:spPr>
              <a:xfrm>
                <a:off x="2412241" y="5407025"/>
                <a:ext cx="114292" cy="762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25" name="グループ化 24">
              <a:extLst>
                <a:ext uri="{FF2B5EF4-FFF2-40B4-BE49-F238E27FC236}">
                  <a16:creationId xmlns:a16="http://schemas.microsoft.com/office/drawing/2014/main" id="{A934D35D-ADC0-4F92-9F40-03637D1D03CA}"/>
                </a:ext>
              </a:extLst>
            </p:cNvPr>
            <p:cNvGrpSpPr/>
            <p:nvPr/>
          </p:nvGrpSpPr>
          <p:grpSpPr>
            <a:xfrm>
              <a:off x="1493467" y="2351014"/>
              <a:ext cx="157909" cy="268848"/>
              <a:chOff x="2945467" y="5343537"/>
              <a:chExt cx="176825" cy="306422"/>
            </a:xfrm>
          </p:grpSpPr>
          <p:sp>
            <p:nvSpPr>
              <p:cNvPr id="26" name="右大かっこ 25">
                <a:extLst>
                  <a:ext uri="{FF2B5EF4-FFF2-40B4-BE49-F238E27FC236}">
                    <a16:creationId xmlns:a16="http://schemas.microsoft.com/office/drawing/2014/main" id="{95594959-117C-4903-BE06-399DC87D5EF0}"/>
                  </a:ext>
                </a:extLst>
              </p:cNvPr>
              <p:cNvSpPr/>
              <p:nvPr/>
            </p:nvSpPr>
            <p:spPr>
              <a:xfrm>
                <a:off x="2945467" y="5343537"/>
                <a:ext cx="69295" cy="306422"/>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7" name="右大かっこ 26">
                <a:extLst>
                  <a:ext uri="{FF2B5EF4-FFF2-40B4-BE49-F238E27FC236}">
                    <a16:creationId xmlns:a16="http://schemas.microsoft.com/office/drawing/2014/main" id="{730E59B5-6F2D-49EE-AB54-A7EABCFA2744}"/>
                  </a:ext>
                </a:extLst>
              </p:cNvPr>
              <p:cNvSpPr/>
              <p:nvPr/>
            </p:nvSpPr>
            <p:spPr>
              <a:xfrm>
                <a:off x="3066829" y="5374119"/>
                <a:ext cx="55463" cy="245257"/>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28" name="グループ化 27">
              <a:extLst>
                <a:ext uri="{FF2B5EF4-FFF2-40B4-BE49-F238E27FC236}">
                  <a16:creationId xmlns:a16="http://schemas.microsoft.com/office/drawing/2014/main" id="{163C2DCA-EDCA-4D93-B0DC-42A6334B767C}"/>
                </a:ext>
              </a:extLst>
            </p:cNvPr>
            <p:cNvGrpSpPr/>
            <p:nvPr/>
          </p:nvGrpSpPr>
          <p:grpSpPr>
            <a:xfrm flipH="1">
              <a:off x="344944" y="2351013"/>
              <a:ext cx="157909" cy="268848"/>
              <a:chOff x="2945467" y="5343537"/>
              <a:chExt cx="176825" cy="306422"/>
            </a:xfrm>
          </p:grpSpPr>
          <p:sp>
            <p:nvSpPr>
              <p:cNvPr id="29" name="右大かっこ 28">
                <a:extLst>
                  <a:ext uri="{FF2B5EF4-FFF2-40B4-BE49-F238E27FC236}">
                    <a16:creationId xmlns:a16="http://schemas.microsoft.com/office/drawing/2014/main" id="{E9AFDE6E-10BC-42B4-9370-78FFDEEEA35B}"/>
                  </a:ext>
                </a:extLst>
              </p:cNvPr>
              <p:cNvSpPr/>
              <p:nvPr/>
            </p:nvSpPr>
            <p:spPr>
              <a:xfrm>
                <a:off x="2945467" y="5343537"/>
                <a:ext cx="69295" cy="306422"/>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0" name="右大かっこ 29">
                <a:extLst>
                  <a:ext uri="{FF2B5EF4-FFF2-40B4-BE49-F238E27FC236}">
                    <a16:creationId xmlns:a16="http://schemas.microsoft.com/office/drawing/2014/main" id="{C76FA6E4-C801-4A74-A9F3-7EB9DC1AE00B}"/>
                  </a:ext>
                </a:extLst>
              </p:cNvPr>
              <p:cNvSpPr/>
              <p:nvPr/>
            </p:nvSpPr>
            <p:spPr>
              <a:xfrm>
                <a:off x="3066829" y="5374119"/>
                <a:ext cx="55463" cy="245257"/>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sp>
          <p:nvSpPr>
            <p:cNvPr id="31" name="平行四辺形 30">
              <a:extLst>
                <a:ext uri="{FF2B5EF4-FFF2-40B4-BE49-F238E27FC236}">
                  <a16:creationId xmlns:a16="http://schemas.microsoft.com/office/drawing/2014/main" id="{94769D29-C45F-4322-8E37-14BBB40868B4}"/>
                </a:ext>
              </a:extLst>
            </p:cNvPr>
            <p:cNvSpPr/>
            <p:nvPr/>
          </p:nvSpPr>
          <p:spPr>
            <a:xfrm>
              <a:off x="1891948"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2" name="平行四辺形 31">
              <a:extLst>
                <a:ext uri="{FF2B5EF4-FFF2-40B4-BE49-F238E27FC236}">
                  <a16:creationId xmlns:a16="http://schemas.microsoft.com/office/drawing/2014/main" id="{B27AE695-A04B-4D38-B9B8-2F4EACAFD857}"/>
                </a:ext>
              </a:extLst>
            </p:cNvPr>
            <p:cNvSpPr/>
            <p:nvPr/>
          </p:nvSpPr>
          <p:spPr>
            <a:xfrm>
              <a:off x="2653969"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3" name="平行四辺形 32">
              <a:extLst>
                <a:ext uri="{FF2B5EF4-FFF2-40B4-BE49-F238E27FC236}">
                  <a16:creationId xmlns:a16="http://schemas.microsoft.com/office/drawing/2014/main" id="{0A385562-52B2-47AC-8080-13C372162634}"/>
                </a:ext>
              </a:extLst>
            </p:cNvPr>
            <p:cNvSpPr/>
            <p:nvPr/>
          </p:nvSpPr>
          <p:spPr>
            <a:xfrm>
              <a:off x="2148140"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4" name="平行四辺形 33">
              <a:extLst>
                <a:ext uri="{FF2B5EF4-FFF2-40B4-BE49-F238E27FC236}">
                  <a16:creationId xmlns:a16="http://schemas.microsoft.com/office/drawing/2014/main" id="{242434B5-57EC-4226-96FD-04FE4009D51F}"/>
                </a:ext>
              </a:extLst>
            </p:cNvPr>
            <p:cNvSpPr/>
            <p:nvPr/>
          </p:nvSpPr>
          <p:spPr>
            <a:xfrm>
              <a:off x="2401441"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5" name="平行四辺形 34">
              <a:extLst>
                <a:ext uri="{FF2B5EF4-FFF2-40B4-BE49-F238E27FC236}">
                  <a16:creationId xmlns:a16="http://schemas.microsoft.com/office/drawing/2014/main" id="{68F2B2E2-1504-4696-A432-22DF900D752F}"/>
                </a:ext>
              </a:extLst>
            </p:cNvPr>
            <p:cNvSpPr/>
            <p:nvPr/>
          </p:nvSpPr>
          <p:spPr>
            <a:xfrm>
              <a:off x="2163292" y="2393708"/>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6" name="平行四辺形 35">
              <a:extLst>
                <a:ext uri="{FF2B5EF4-FFF2-40B4-BE49-F238E27FC236}">
                  <a16:creationId xmlns:a16="http://schemas.microsoft.com/office/drawing/2014/main" id="{BF036A6C-020B-49AF-AB20-E90D18FA986D}"/>
                </a:ext>
              </a:extLst>
            </p:cNvPr>
            <p:cNvSpPr/>
            <p:nvPr/>
          </p:nvSpPr>
          <p:spPr>
            <a:xfrm>
              <a:off x="2068508" y="2779446"/>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7" name="平行四辺形 36">
              <a:extLst>
                <a:ext uri="{FF2B5EF4-FFF2-40B4-BE49-F238E27FC236}">
                  <a16:creationId xmlns:a16="http://schemas.microsoft.com/office/drawing/2014/main" id="{AC817B2D-5D5D-4E9B-AC07-29BCAD21C76F}"/>
                </a:ext>
              </a:extLst>
            </p:cNvPr>
            <p:cNvSpPr/>
            <p:nvPr/>
          </p:nvSpPr>
          <p:spPr>
            <a:xfrm>
              <a:off x="1985192" y="3154120"/>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8" name="平行四辺形 37">
              <a:extLst>
                <a:ext uri="{FF2B5EF4-FFF2-40B4-BE49-F238E27FC236}">
                  <a16:creationId xmlns:a16="http://schemas.microsoft.com/office/drawing/2014/main" id="{E0F6B133-0642-4731-839C-FA35762C0A1F}"/>
                </a:ext>
              </a:extLst>
            </p:cNvPr>
            <p:cNvSpPr/>
            <p:nvPr/>
          </p:nvSpPr>
          <p:spPr>
            <a:xfrm>
              <a:off x="1891948" y="3533439"/>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9" name="稲妻 38">
              <a:extLst>
                <a:ext uri="{FF2B5EF4-FFF2-40B4-BE49-F238E27FC236}">
                  <a16:creationId xmlns:a16="http://schemas.microsoft.com/office/drawing/2014/main" id="{07A6F669-D50C-4EE6-A407-55131E4B29CD}"/>
                </a:ext>
              </a:extLst>
            </p:cNvPr>
            <p:cNvSpPr/>
            <p:nvPr/>
          </p:nvSpPr>
          <p:spPr>
            <a:xfrm rot="20619011" flipV="1">
              <a:off x="2150672" y="2779590"/>
              <a:ext cx="45719" cy="82352"/>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0" name="ドーナツ 50">
              <a:extLst>
                <a:ext uri="{FF2B5EF4-FFF2-40B4-BE49-F238E27FC236}">
                  <a16:creationId xmlns:a16="http://schemas.microsoft.com/office/drawing/2014/main" id="{EEDE64CE-A23E-4537-8262-D62B70989392}"/>
                </a:ext>
              </a:extLst>
            </p:cNvPr>
            <p:cNvSpPr/>
            <p:nvPr/>
          </p:nvSpPr>
          <p:spPr>
            <a:xfrm>
              <a:off x="1932709" y="2618342"/>
              <a:ext cx="422728" cy="422728"/>
            </a:xfrm>
            <a:prstGeom prst="donut">
              <a:avLst>
                <a:gd name="adj" fmla="val 153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1" name="右矢印 51">
              <a:extLst>
                <a:ext uri="{FF2B5EF4-FFF2-40B4-BE49-F238E27FC236}">
                  <a16:creationId xmlns:a16="http://schemas.microsoft.com/office/drawing/2014/main" id="{1C46B651-BC90-4B3B-A877-E8447DD7104C}"/>
                </a:ext>
              </a:extLst>
            </p:cNvPr>
            <p:cNvSpPr/>
            <p:nvPr/>
          </p:nvSpPr>
          <p:spPr>
            <a:xfrm>
              <a:off x="1579745" y="2857314"/>
              <a:ext cx="301017" cy="269643"/>
            </a:xfrm>
            <a:prstGeom prst="rightArrow">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nvGrpSpPr>
            <p:cNvPr id="43" name="グループ化 42">
              <a:extLst>
                <a:ext uri="{FF2B5EF4-FFF2-40B4-BE49-F238E27FC236}">
                  <a16:creationId xmlns:a16="http://schemas.microsoft.com/office/drawing/2014/main" id="{EFFDB33A-184E-4CF3-B311-6ED71EE81480}"/>
                </a:ext>
              </a:extLst>
            </p:cNvPr>
            <p:cNvGrpSpPr/>
            <p:nvPr/>
          </p:nvGrpSpPr>
          <p:grpSpPr>
            <a:xfrm>
              <a:off x="3872516" y="2719869"/>
              <a:ext cx="502340" cy="640989"/>
              <a:chOff x="4105275" y="2106674"/>
              <a:chExt cx="1183484" cy="1354457"/>
            </a:xfrm>
            <a:solidFill>
              <a:schemeClr val="accent1"/>
            </a:solidFill>
          </p:grpSpPr>
          <p:sp>
            <p:nvSpPr>
              <p:cNvPr id="44" name="楕円 43">
                <a:extLst>
                  <a:ext uri="{FF2B5EF4-FFF2-40B4-BE49-F238E27FC236}">
                    <a16:creationId xmlns:a16="http://schemas.microsoft.com/office/drawing/2014/main" id="{A36B29DA-DABC-4020-BE90-C40831B81FC2}"/>
                  </a:ext>
                </a:extLst>
              </p:cNvPr>
              <p:cNvSpPr/>
              <p:nvPr/>
            </p:nvSpPr>
            <p:spPr>
              <a:xfrm>
                <a:off x="4712010" y="2106674"/>
                <a:ext cx="275840" cy="2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5" name="角丸四角形 87">
                <a:extLst>
                  <a:ext uri="{FF2B5EF4-FFF2-40B4-BE49-F238E27FC236}">
                    <a16:creationId xmlns:a16="http://schemas.microsoft.com/office/drawing/2014/main" id="{2C10AEDB-0259-4AD2-A940-A8C4409427CD}"/>
                  </a:ext>
                </a:extLst>
              </p:cNvPr>
              <p:cNvSpPr/>
              <p:nvPr/>
            </p:nvSpPr>
            <p:spPr>
              <a:xfrm rot="19800000">
                <a:off x="4723214" y="2768187"/>
                <a:ext cx="161925" cy="69294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6" name="角丸四角形 88">
                <a:extLst>
                  <a:ext uri="{FF2B5EF4-FFF2-40B4-BE49-F238E27FC236}">
                    <a16:creationId xmlns:a16="http://schemas.microsoft.com/office/drawing/2014/main" id="{AAE2C4D1-F5AC-4EA3-BFD3-923CC489B67F}"/>
                  </a:ext>
                </a:extLst>
              </p:cNvPr>
              <p:cNvSpPr/>
              <p:nvPr/>
            </p:nvSpPr>
            <p:spPr>
              <a:xfrm rot="1800000">
                <a:off x="4326251" y="2366072"/>
                <a:ext cx="161925" cy="3710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7" name="角丸四角形 89">
                <a:extLst>
                  <a:ext uri="{FF2B5EF4-FFF2-40B4-BE49-F238E27FC236}">
                    <a16:creationId xmlns:a16="http://schemas.microsoft.com/office/drawing/2014/main" id="{46D737AF-E64B-41D4-B38E-65D93DBD87B5}"/>
                  </a:ext>
                </a:extLst>
              </p:cNvPr>
              <p:cNvSpPr/>
              <p:nvPr/>
            </p:nvSpPr>
            <p:spPr>
              <a:xfrm rot="18900000">
                <a:off x="4845831" y="2341272"/>
                <a:ext cx="161925" cy="4455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8" name="角丸四角形 90">
                <a:extLst>
                  <a:ext uri="{FF2B5EF4-FFF2-40B4-BE49-F238E27FC236}">
                    <a16:creationId xmlns:a16="http://schemas.microsoft.com/office/drawing/2014/main" id="{2FC4983D-7F89-4281-AEBC-C35F3790ED4A}"/>
                  </a:ext>
                </a:extLst>
              </p:cNvPr>
              <p:cNvSpPr/>
              <p:nvPr/>
            </p:nvSpPr>
            <p:spPr>
              <a:xfrm rot="5400000">
                <a:off x="4284755" y="2893493"/>
                <a:ext cx="161925" cy="5208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9" name="角丸四角形 91">
                <a:extLst>
                  <a:ext uri="{FF2B5EF4-FFF2-40B4-BE49-F238E27FC236}">
                    <a16:creationId xmlns:a16="http://schemas.microsoft.com/office/drawing/2014/main" id="{569D5A89-A91F-4688-A340-0E1A3EA6FD6E}"/>
                  </a:ext>
                </a:extLst>
              </p:cNvPr>
              <p:cNvSpPr/>
              <p:nvPr/>
            </p:nvSpPr>
            <p:spPr>
              <a:xfrm>
                <a:off x="4465141" y="2762188"/>
                <a:ext cx="161925" cy="4727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 name="角丸四角形 92">
                <a:extLst>
                  <a:ext uri="{FF2B5EF4-FFF2-40B4-BE49-F238E27FC236}">
                    <a16:creationId xmlns:a16="http://schemas.microsoft.com/office/drawing/2014/main" id="{3E168F2B-DE64-4B22-9CF6-114809D0F676}"/>
                  </a:ext>
                </a:extLst>
              </p:cNvPr>
              <p:cNvSpPr/>
              <p:nvPr/>
            </p:nvSpPr>
            <p:spPr>
              <a:xfrm rot="16200000">
                <a:off x="4559530" y="2203947"/>
                <a:ext cx="161925" cy="50156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 name="角丸四角形 93">
                <a:extLst>
                  <a:ext uri="{FF2B5EF4-FFF2-40B4-BE49-F238E27FC236}">
                    <a16:creationId xmlns:a16="http://schemas.microsoft.com/office/drawing/2014/main" id="{6F091BE1-70E3-4E6D-BD7B-942A8C210F75}"/>
                  </a:ext>
                </a:extLst>
              </p:cNvPr>
              <p:cNvSpPr/>
              <p:nvPr/>
            </p:nvSpPr>
            <p:spPr>
              <a:xfrm rot="16200000">
                <a:off x="5041898" y="2505915"/>
                <a:ext cx="161925" cy="3317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 name="角丸四角形 94">
                <a:extLst>
                  <a:ext uri="{FF2B5EF4-FFF2-40B4-BE49-F238E27FC236}">
                    <a16:creationId xmlns:a16="http://schemas.microsoft.com/office/drawing/2014/main" id="{D5896FAC-969C-42A3-8280-F83A79BE4200}"/>
                  </a:ext>
                </a:extLst>
              </p:cNvPr>
              <p:cNvSpPr/>
              <p:nvPr/>
            </p:nvSpPr>
            <p:spPr>
              <a:xfrm rot="11991889">
                <a:off x="4513021" y="2415314"/>
                <a:ext cx="292416" cy="56711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53" name="グループ化 52">
              <a:extLst>
                <a:ext uri="{FF2B5EF4-FFF2-40B4-BE49-F238E27FC236}">
                  <a16:creationId xmlns:a16="http://schemas.microsoft.com/office/drawing/2014/main" id="{E312B63B-980F-42A6-8EC3-6FAAA28B255C}"/>
                </a:ext>
              </a:extLst>
            </p:cNvPr>
            <p:cNvGrpSpPr/>
            <p:nvPr/>
          </p:nvGrpSpPr>
          <p:grpSpPr>
            <a:xfrm>
              <a:off x="3383964" y="2719869"/>
              <a:ext cx="502340" cy="640989"/>
              <a:chOff x="4105275" y="2106674"/>
              <a:chExt cx="1183484" cy="1354457"/>
            </a:xfrm>
            <a:solidFill>
              <a:schemeClr val="accent1"/>
            </a:solidFill>
          </p:grpSpPr>
          <p:sp>
            <p:nvSpPr>
              <p:cNvPr id="54" name="楕円 53">
                <a:extLst>
                  <a:ext uri="{FF2B5EF4-FFF2-40B4-BE49-F238E27FC236}">
                    <a16:creationId xmlns:a16="http://schemas.microsoft.com/office/drawing/2014/main" id="{1A645811-9806-4CB1-87CF-8ABA6A4F4E87}"/>
                  </a:ext>
                </a:extLst>
              </p:cNvPr>
              <p:cNvSpPr/>
              <p:nvPr/>
            </p:nvSpPr>
            <p:spPr>
              <a:xfrm>
                <a:off x="4712010" y="2106674"/>
                <a:ext cx="275840" cy="2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 name="角丸四角形 97">
                <a:extLst>
                  <a:ext uri="{FF2B5EF4-FFF2-40B4-BE49-F238E27FC236}">
                    <a16:creationId xmlns:a16="http://schemas.microsoft.com/office/drawing/2014/main" id="{A2D3FD84-11E6-44F2-8DDB-743B5DB80019}"/>
                  </a:ext>
                </a:extLst>
              </p:cNvPr>
              <p:cNvSpPr/>
              <p:nvPr/>
            </p:nvSpPr>
            <p:spPr>
              <a:xfrm rot="19800000">
                <a:off x="4723214" y="2768187"/>
                <a:ext cx="161925" cy="69294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 name="角丸四角形 98">
                <a:extLst>
                  <a:ext uri="{FF2B5EF4-FFF2-40B4-BE49-F238E27FC236}">
                    <a16:creationId xmlns:a16="http://schemas.microsoft.com/office/drawing/2014/main" id="{DA875532-91F6-42AC-85DD-EAF33E096DA6}"/>
                  </a:ext>
                </a:extLst>
              </p:cNvPr>
              <p:cNvSpPr/>
              <p:nvPr/>
            </p:nvSpPr>
            <p:spPr>
              <a:xfrm rot="1800000">
                <a:off x="4326251" y="2366072"/>
                <a:ext cx="161925" cy="3710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7" name="角丸四角形 99">
                <a:extLst>
                  <a:ext uri="{FF2B5EF4-FFF2-40B4-BE49-F238E27FC236}">
                    <a16:creationId xmlns:a16="http://schemas.microsoft.com/office/drawing/2014/main" id="{00F539A6-07C1-4C42-B3A9-72C9D89CC164}"/>
                  </a:ext>
                </a:extLst>
              </p:cNvPr>
              <p:cNvSpPr/>
              <p:nvPr/>
            </p:nvSpPr>
            <p:spPr>
              <a:xfrm rot="18900000">
                <a:off x="4845831" y="2341272"/>
                <a:ext cx="161925" cy="4455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8" name="角丸四角形 100">
                <a:extLst>
                  <a:ext uri="{FF2B5EF4-FFF2-40B4-BE49-F238E27FC236}">
                    <a16:creationId xmlns:a16="http://schemas.microsoft.com/office/drawing/2014/main" id="{11FF6A40-928B-4C54-9FBB-165283C20C77}"/>
                  </a:ext>
                </a:extLst>
              </p:cNvPr>
              <p:cNvSpPr/>
              <p:nvPr/>
            </p:nvSpPr>
            <p:spPr>
              <a:xfrm rot="5400000">
                <a:off x="4284755" y="2893493"/>
                <a:ext cx="161925" cy="5208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9" name="角丸四角形 101">
                <a:extLst>
                  <a:ext uri="{FF2B5EF4-FFF2-40B4-BE49-F238E27FC236}">
                    <a16:creationId xmlns:a16="http://schemas.microsoft.com/office/drawing/2014/main" id="{5903F33B-A607-471E-AD2A-6121E8001A22}"/>
                  </a:ext>
                </a:extLst>
              </p:cNvPr>
              <p:cNvSpPr/>
              <p:nvPr/>
            </p:nvSpPr>
            <p:spPr>
              <a:xfrm>
                <a:off x="4465141" y="2762188"/>
                <a:ext cx="161925" cy="4727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0" name="角丸四角形 102">
                <a:extLst>
                  <a:ext uri="{FF2B5EF4-FFF2-40B4-BE49-F238E27FC236}">
                    <a16:creationId xmlns:a16="http://schemas.microsoft.com/office/drawing/2014/main" id="{0A477A10-08F9-47AF-BD2B-6DA59D7855AA}"/>
                  </a:ext>
                </a:extLst>
              </p:cNvPr>
              <p:cNvSpPr/>
              <p:nvPr/>
            </p:nvSpPr>
            <p:spPr>
              <a:xfrm rot="16200000">
                <a:off x="4559530" y="2203947"/>
                <a:ext cx="161925" cy="50156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1" name="角丸四角形 103">
                <a:extLst>
                  <a:ext uri="{FF2B5EF4-FFF2-40B4-BE49-F238E27FC236}">
                    <a16:creationId xmlns:a16="http://schemas.microsoft.com/office/drawing/2014/main" id="{DC476044-B58C-4FB7-BD15-FD9ED6462E36}"/>
                  </a:ext>
                </a:extLst>
              </p:cNvPr>
              <p:cNvSpPr/>
              <p:nvPr/>
            </p:nvSpPr>
            <p:spPr>
              <a:xfrm rot="16200000">
                <a:off x="5041898" y="2505915"/>
                <a:ext cx="161925" cy="3317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 name="角丸四角形 104">
                <a:extLst>
                  <a:ext uri="{FF2B5EF4-FFF2-40B4-BE49-F238E27FC236}">
                    <a16:creationId xmlns:a16="http://schemas.microsoft.com/office/drawing/2014/main" id="{A44978BD-7FB8-439A-9E31-635A0760A4E5}"/>
                  </a:ext>
                </a:extLst>
              </p:cNvPr>
              <p:cNvSpPr/>
              <p:nvPr/>
            </p:nvSpPr>
            <p:spPr>
              <a:xfrm rot="11991889">
                <a:off x="4513021" y="2415314"/>
                <a:ext cx="292416" cy="56711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sp>
          <p:nvSpPr>
            <p:cNvPr id="64" name="右矢印 51">
              <a:extLst>
                <a:ext uri="{FF2B5EF4-FFF2-40B4-BE49-F238E27FC236}">
                  <a16:creationId xmlns:a16="http://schemas.microsoft.com/office/drawing/2014/main" id="{89ECC395-3FB5-4D9C-9795-BDDDF83E3687}"/>
                </a:ext>
              </a:extLst>
            </p:cNvPr>
            <p:cNvSpPr/>
            <p:nvPr/>
          </p:nvSpPr>
          <p:spPr>
            <a:xfrm>
              <a:off x="3038580" y="2888057"/>
              <a:ext cx="301017" cy="269643"/>
            </a:xfrm>
            <a:prstGeom prst="rightArrow">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sp>
        <p:nvSpPr>
          <p:cNvPr id="66" name="四角形: 角を丸くする 65">
            <a:extLst>
              <a:ext uri="{FF2B5EF4-FFF2-40B4-BE49-F238E27FC236}">
                <a16:creationId xmlns:a16="http://schemas.microsoft.com/office/drawing/2014/main" id="{0F029485-6C5F-4D84-8855-857D5817B96C}"/>
              </a:ext>
            </a:extLst>
          </p:cNvPr>
          <p:cNvSpPr/>
          <p:nvPr/>
        </p:nvSpPr>
        <p:spPr>
          <a:xfrm>
            <a:off x="4674677" y="720115"/>
            <a:ext cx="1306672"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診断方法</a:t>
            </a:r>
          </a:p>
        </p:txBody>
      </p:sp>
      <p:sp>
        <p:nvSpPr>
          <p:cNvPr id="67" name="字幕 7">
            <a:extLst>
              <a:ext uri="{FF2B5EF4-FFF2-40B4-BE49-F238E27FC236}">
                <a16:creationId xmlns:a16="http://schemas.microsoft.com/office/drawing/2014/main" id="{4ACA4A2B-9C77-424B-BC7F-E45F2573A519}"/>
              </a:ext>
            </a:extLst>
          </p:cNvPr>
          <p:cNvSpPr txBox="1">
            <a:spLocks/>
          </p:cNvSpPr>
          <p:nvPr/>
        </p:nvSpPr>
        <p:spPr>
          <a:xfrm>
            <a:off x="4571504" y="1230098"/>
            <a:ext cx="4572000" cy="13222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162000" marR="0" lvl="0" indent="-162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測定データから指標（特徴量）を計算し建物の健全性を診断</a:t>
            </a:r>
            <a:endParaRPr kumimoji="1" lang="en-US" altLang="ja-JP" sz="16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162000" marR="0" lvl="0" indent="-162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測定時のノイズやモデルの誤差などに影響されにくい計算手法が必要⇒</a:t>
            </a:r>
            <a:r>
              <a:rPr kumimoji="1" lang="ja-JP" altLang="en-US" sz="18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人工知能</a:t>
            </a:r>
            <a:endParaRPr kumimoji="1" lang="en-US" altLang="ja-JP" sz="18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p:txBody>
      </p:sp>
      <p:sp>
        <p:nvSpPr>
          <p:cNvPr id="80" name="テキスト ボックス 79">
            <a:extLst>
              <a:ext uri="{FF2B5EF4-FFF2-40B4-BE49-F238E27FC236}">
                <a16:creationId xmlns:a16="http://schemas.microsoft.com/office/drawing/2014/main" id="{0DA9402C-E6D8-4C97-B000-73710A36070F}"/>
              </a:ext>
            </a:extLst>
          </p:cNvPr>
          <p:cNvSpPr txBox="1"/>
          <p:nvPr/>
        </p:nvSpPr>
        <p:spPr>
          <a:xfrm>
            <a:off x="4702310" y="3715436"/>
            <a:ext cx="4372667"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大量の学習データ</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ビッグデータ</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と</a:t>
            </a:r>
            <a:r>
              <a:rPr kumimoji="0" lang="ja-JP" altLang="en-US" sz="16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ニューラルネットワーク</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を使用し</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自動的に特徴量を探索</a:t>
            </a:r>
            <a:endPar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⇒測定データを入力し、建物の健全性を診断</a:t>
            </a:r>
            <a:endPar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pic>
        <p:nvPicPr>
          <p:cNvPr id="84" name="図 83">
            <a:extLst>
              <a:ext uri="{FF2B5EF4-FFF2-40B4-BE49-F238E27FC236}">
                <a16:creationId xmlns:a16="http://schemas.microsoft.com/office/drawing/2014/main" id="{DE2F5E83-03FC-4452-BE69-C382656C2D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464" r="13145" b="13773"/>
          <a:stretch/>
        </p:blipFill>
        <p:spPr bwMode="auto">
          <a:xfrm>
            <a:off x="3024344" y="4494288"/>
            <a:ext cx="3300666" cy="2269204"/>
          </a:xfrm>
          <a:prstGeom prst="rect">
            <a:avLst/>
          </a:prstGeom>
          <a:noFill/>
          <a:ln>
            <a:noFill/>
          </a:ln>
        </p:spPr>
      </p:pic>
      <p:sp>
        <p:nvSpPr>
          <p:cNvPr id="85" name="正方形/長方形 84">
            <a:extLst>
              <a:ext uri="{FF2B5EF4-FFF2-40B4-BE49-F238E27FC236}">
                <a16:creationId xmlns:a16="http://schemas.microsoft.com/office/drawing/2014/main" id="{655EF8F0-EF9F-4A06-AEBC-5B7154783657}"/>
              </a:ext>
            </a:extLst>
          </p:cNvPr>
          <p:cNvSpPr/>
          <p:nvPr/>
        </p:nvSpPr>
        <p:spPr>
          <a:xfrm>
            <a:off x="6119321" y="5091287"/>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無損傷</a:t>
            </a:r>
          </a:p>
        </p:txBody>
      </p:sp>
      <p:sp>
        <p:nvSpPr>
          <p:cNvPr id="87" name="正方形/長方形 86">
            <a:extLst>
              <a:ext uri="{FF2B5EF4-FFF2-40B4-BE49-F238E27FC236}">
                <a16:creationId xmlns:a16="http://schemas.microsoft.com/office/drawing/2014/main" id="{CB348377-19AA-48B6-ACF2-A5553669FE51}"/>
              </a:ext>
            </a:extLst>
          </p:cNvPr>
          <p:cNvSpPr/>
          <p:nvPr/>
        </p:nvSpPr>
        <p:spPr>
          <a:xfrm>
            <a:off x="6087491" y="5403479"/>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89" name="正方形/長方形 88">
            <a:extLst>
              <a:ext uri="{FF2B5EF4-FFF2-40B4-BE49-F238E27FC236}">
                <a16:creationId xmlns:a16="http://schemas.microsoft.com/office/drawing/2014/main" id="{0D1C17BF-8EB6-4DB4-AD21-34644E57A81F}"/>
              </a:ext>
            </a:extLst>
          </p:cNvPr>
          <p:cNvSpPr/>
          <p:nvPr/>
        </p:nvSpPr>
        <p:spPr>
          <a:xfrm>
            <a:off x="6097362" y="5915695"/>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大破</a:t>
            </a:r>
            <a:endParaRPr kumimoji="1" lang="ja-JP" altLang="en-US" sz="14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pic>
        <p:nvPicPr>
          <p:cNvPr id="93" name="図 92">
            <a:extLst>
              <a:ext uri="{FF2B5EF4-FFF2-40B4-BE49-F238E27FC236}">
                <a16:creationId xmlns:a16="http://schemas.microsoft.com/office/drawing/2014/main" id="{3CAECEE6-F945-43FF-BEF9-4DBCD862C30E}"/>
              </a:ext>
            </a:extLst>
          </p:cNvPr>
          <p:cNvPicPr>
            <a:picLocks noChangeAspect="1"/>
          </p:cNvPicPr>
          <p:nvPr/>
        </p:nvPicPr>
        <p:blipFill rotWithShape="1">
          <a:blip r:embed="rId3"/>
          <a:srcRect l="16222" t="2594" r="6434" b="13265"/>
          <a:stretch/>
        </p:blipFill>
        <p:spPr>
          <a:xfrm>
            <a:off x="903859" y="5135636"/>
            <a:ext cx="2067929" cy="908709"/>
          </a:xfrm>
          <a:prstGeom prst="rect">
            <a:avLst/>
          </a:prstGeom>
        </p:spPr>
      </p:pic>
      <p:sp>
        <p:nvSpPr>
          <p:cNvPr id="100" name="正方形/長方形 99">
            <a:extLst>
              <a:ext uri="{FF2B5EF4-FFF2-40B4-BE49-F238E27FC236}">
                <a16:creationId xmlns:a16="http://schemas.microsoft.com/office/drawing/2014/main" id="{99F9D751-C23A-47F8-9674-774B3A2F2466}"/>
              </a:ext>
            </a:extLst>
          </p:cNvPr>
          <p:cNvSpPr/>
          <p:nvPr/>
        </p:nvSpPr>
        <p:spPr>
          <a:xfrm>
            <a:off x="6087491" y="5508389"/>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102" name="正方形/長方形 101">
            <a:extLst>
              <a:ext uri="{FF2B5EF4-FFF2-40B4-BE49-F238E27FC236}">
                <a16:creationId xmlns:a16="http://schemas.microsoft.com/office/drawing/2014/main" id="{90D6DB92-6E19-4169-8B1E-9FDD2A5B46CD}"/>
              </a:ext>
            </a:extLst>
          </p:cNvPr>
          <p:cNvSpPr/>
          <p:nvPr/>
        </p:nvSpPr>
        <p:spPr>
          <a:xfrm>
            <a:off x="6087491" y="5619447"/>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104" name="正方形/長方形 103">
            <a:extLst>
              <a:ext uri="{FF2B5EF4-FFF2-40B4-BE49-F238E27FC236}">
                <a16:creationId xmlns:a16="http://schemas.microsoft.com/office/drawing/2014/main" id="{BDB920BB-96F3-4A6B-BCA7-F5760A978D98}"/>
              </a:ext>
            </a:extLst>
          </p:cNvPr>
          <p:cNvSpPr/>
          <p:nvPr/>
        </p:nvSpPr>
        <p:spPr>
          <a:xfrm>
            <a:off x="1194833" y="6118745"/>
            <a:ext cx="1420728" cy="45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測定データ</a:t>
            </a:r>
            <a:endParaRPr kumimoji="1" lang="en-US" altLang="ja-JP"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例）加速度時刻歴</a:t>
            </a:r>
          </a:p>
        </p:txBody>
      </p:sp>
      <p:sp>
        <p:nvSpPr>
          <p:cNvPr id="81" name="テキスト ボックス 80">
            <a:extLst>
              <a:ext uri="{FF2B5EF4-FFF2-40B4-BE49-F238E27FC236}">
                <a16:creationId xmlns:a16="http://schemas.microsoft.com/office/drawing/2014/main" id="{58BC39ED-6F9F-4920-B042-0EC383BD390C}"/>
              </a:ext>
            </a:extLst>
          </p:cNvPr>
          <p:cNvSpPr txBox="1"/>
          <p:nvPr/>
        </p:nvSpPr>
        <p:spPr>
          <a:xfrm>
            <a:off x="3311538" y="1676830"/>
            <a:ext cx="110410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情報発信</a:t>
            </a:r>
          </a:p>
        </p:txBody>
      </p:sp>
      <p:sp>
        <p:nvSpPr>
          <p:cNvPr id="83" name="字幕 7">
            <a:extLst>
              <a:ext uri="{FF2B5EF4-FFF2-40B4-BE49-F238E27FC236}">
                <a16:creationId xmlns:a16="http://schemas.microsoft.com/office/drawing/2014/main" id="{AC333593-B252-48D8-8C4F-A9DC85394D6D}"/>
              </a:ext>
            </a:extLst>
          </p:cNvPr>
          <p:cNvSpPr txBox="1">
            <a:spLocks/>
          </p:cNvSpPr>
          <p:nvPr/>
        </p:nvSpPr>
        <p:spPr>
          <a:xfrm>
            <a:off x="71138" y="3631927"/>
            <a:ext cx="4344508" cy="775230"/>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情報取得：センサにより構造物の応答を</a:t>
            </a:r>
            <a:r>
              <a:rPr kumimoji="1" lang="ja-JP" altLang="en-US"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測定</a:t>
            </a:r>
            <a:endParaRPr kumimoji="1" lang="en-US" altLang="ja-JP"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情報処理：コンピュータにより健全性を</a:t>
            </a:r>
            <a:r>
              <a:rPr kumimoji="1" lang="ja-JP" altLang="en-US"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診断</a:t>
            </a:r>
            <a:endParaRPr kumimoji="1" lang="en-US" altLang="ja-JP"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情報発信：災害対応の意思決定を支援</a:t>
            </a:r>
            <a:endParaRPr kumimoji="1"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E768CAF3-9B03-452A-956B-34CBF65A5680}"/>
              </a:ext>
            </a:extLst>
          </p:cNvPr>
          <p:cNvSpPr/>
          <p:nvPr/>
        </p:nvSpPr>
        <p:spPr>
          <a:xfrm>
            <a:off x="3546328" y="6570445"/>
            <a:ext cx="2435021"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ニューラルネットワーク</a:t>
            </a:r>
          </a:p>
        </p:txBody>
      </p:sp>
      <p:sp>
        <p:nvSpPr>
          <p:cNvPr id="91" name="正方形/長方形 90">
            <a:extLst>
              <a:ext uri="{FF2B5EF4-FFF2-40B4-BE49-F238E27FC236}">
                <a16:creationId xmlns:a16="http://schemas.microsoft.com/office/drawing/2014/main" id="{4AA355F9-4461-4C34-90A7-5D63C7B16186}"/>
              </a:ext>
            </a:extLst>
          </p:cNvPr>
          <p:cNvSpPr/>
          <p:nvPr/>
        </p:nvSpPr>
        <p:spPr>
          <a:xfrm>
            <a:off x="7025130" y="5915694"/>
            <a:ext cx="1103801"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 </a:t>
            </a:r>
            <a:r>
              <a:rPr kumimoji="1" lang="ja-JP" altLang="en-US" sz="16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cs typeface="+mn-cs"/>
              </a:rPr>
              <a:t>避難！</a:t>
            </a:r>
          </a:p>
        </p:txBody>
      </p:sp>
    </p:spTree>
    <p:extLst>
      <p:ext uri="{BB962C8B-B14F-4D97-AF65-F5344CB8AC3E}">
        <p14:creationId xmlns:p14="http://schemas.microsoft.com/office/powerpoint/2010/main" val="183612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581127" y="91545"/>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26868"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01877" y="32278"/>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884069" y="609601"/>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3" name="Rectangle 42">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テキスト ボックス 3">
            <a:extLst>
              <a:ext uri="{FF2B5EF4-FFF2-40B4-BE49-F238E27FC236}">
                <a16:creationId xmlns:a16="http://schemas.microsoft.com/office/drawing/2014/main" id="{A300CC52-8F10-4F9C-B5AA-3D5C14D943EF}"/>
              </a:ext>
            </a:extLst>
          </p:cNvPr>
          <p:cNvSpPr txBox="1"/>
          <p:nvPr/>
        </p:nvSpPr>
        <p:spPr>
          <a:xfrm>
            <a:off x="212144" y="5768445"/>
            <a:ext cx="4776644" cy="990600"/>
          </a:xfrm>
          <a:prstGeom prst="rect">
            <a:avLst/>
          </a:prstGeom>
        </p:spPr>
        <p:txBody>
          <a:bodyPr vert="horz" lIns="91440" tIns="45720" rIns="91440" bIns="45720" rtlCol="0" anchor="b">
            <a:normAutofit/>
          </a:bodyPr>
          <a:lstStyle/>
          <a:p>
            <a:pPr>
              <a:spcBef>
                <a:spcPct val="0"/>
              </a:spcBef>
              <a:spcAft>
                <a:spcPts val="600"/>
              </a:spcAft>
            </a:pPr>
            <a:r>
              <a:rPr lang="ja-JP" altLang="en-US" sz="4800" b="1" cap="all" dirty="0">
                <a:ln w="3175" cmpd="sng">
                  <a:noFill/>
                </a:ln>
                <a:latin typeface="+mj-lt"/>
                <a:ea typeface="+mj-ea"/>
                <a:cs typeface="+mj-cs"/>
              </a:rPr>
              <a:t>防災学とは</a:t>
            </a:r>
          </a:p>
        </p:txBody>
      </p:sp>
      <p:pic>
        <p:nvPicPr>
          <p:cNvPr id="2" name="防災学とは">
            <a:hlinkClick r:id="" action="ppaction://media"/>
            <a:extLst>
              <a:ext uri="{FF2B5EF4-FFF2-40B4-BE49-F238E27FC236}">
                <a16:creationId xmlns:a16="http://schemas.microsoft.com/office/drawing/2014/main" id="{FB9CA750-972F-4355-B53C-1387C7B059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1658" y="583407"/>
            <a:ext cx="8180683" cy="4601632"/>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45" name="Group 44">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963333"/>
            <a:ext cx="2236395" cy="3208867"/>
            <a:chOff x="9206969" y="2963333"/>
            <a:chExt cx="2981858" cy="3208867"/>
          </a:xfrm>
        </p:grpSpPr>
        <p:cxnSp>
          <p:nvCxnSpPr>
            <p:cNvPr id="46" name="Straight Connector 45">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5390104"/>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06D94FA2-4D02-46EB-96D7-34BD6F65FFC2}"/>
              </a:ext>
            </a:extLst>
          </p:cNvPr>
          <p:cNvSpPr txBox="1"/>
          <p:nvPr/>
        </p:nvSpPr>
        <p:spPr>
          <a:xfrm>
            <a:off x="433644" y="1174007"/>
            <a:ext cx="1167211" cy="369332"/>
          </a:xfrm>
          <a:prstGeom prst="rect">
            <a:avLst/>
          </a:prstGeom>
          <a:solidFill>
            <a:schemeClr val="accent5">
              <a:lumMod val="40000"/>
              <a:lumOff val="60000"/>
            </a:schemeClr>
          </a:solidFill>
          <a:ln w="12700">
            <a:noFill/>
          </a:ln>
        </p:spPr>
        <p:txBody>
          <a:bodyPr wrap="square" rtlCol="0">
            <a:spAutoFit/>
          </a:bodyPr>
          <a:lstStyle/>
          <a:p>
            <a:pPr algn="ctr"/>
            <a:r>
              <a:rPr lang="ja-JP" altLang="en-US" b="1" dirty="0">
                <a:latin typeface="+mn-ea"/>
              </a:rPr>
              <a:t>研究背景</a:t>
            </a:r>
          </a:p>
        </p:txBody>
      </p:sp>
      <p:sp>
        <p:nvSpPr>
          <p:cNvPr id="13" name="テキスト ボックス 12">
            <a:extLst>
              <a:ext uri="{FF2B5EF4-FFF2-40B4-BE49-F238E27FC236}">
                <a16:creationId xmlns:a16="http://schemas.microsoft.com/office/drawing/2014/main" id="{80F6F89E-ED01-4D44-B4EA-065A4D294999}"/>
              </a:ext>
            </a:extLst>
          </p:cNvPr>
          <p:cNvSpPr txBox="1"/>
          <p:nvPr/>
        </p:nvSpPr>
        <p:spPr>
          <a:xfrm>
            <a:off x="442193" y="2988795"/>
            <a:ext cx="1158661" cy="369332"/>
          </a:xfrm>
          <a:prstGeom prst="rect">
            <a:avLst/>
          </a:prstGeom>
          <a:solidFill>
            <a:schemeClr val="accent5">
              <a:lumMod val="40000"/>
              <a:lumOff val="60000"/>
            </a:schemeClr>
          </a:solidFill>
          <a:ln w="12700">
            <a:noFill/>
          </a:ln>
        </p:spPr>
        <p:txBody>
          <a:bodyPr wrap="square" rtlCol="0">
            <a:spAutoFit/>
          </a:bodyPr>
          <a:lstStyle/>
          <a:p>
            <a:pPr algn="ctr"/>
            <a:r>
              <a:rPr lang="ja-JP" altLang="en-US" b="1" dirty="0">
                <a:latin typeface="+mn-ea"/>
              </a:rPr>
              <a:t>研究目的</a:t>
            </a:r>
          </a:p>
        </p:txBody>
      </p:sp>
      <p:sp>
        <p:nvSpPr>
          <p:cNvPr id="14" name="テキスト ボックス 13">
            <a:extLst>
              <a:ext uri="{FF2B5EF4-FFF2-40B4-BE49-F238E27FC236}">
                <a16:creationId xmlns:a16="http://schemas.microsoft.com/office/drawing/2014/main" id="{81044EFB-E8CA-4732-9DA7-97A2B6DC8C9F}"/>
              </a:ext>
            </a:extLst>
          </p:cNvPr>
          <p:cNvSpPr txBox="1"/>
          <p:nvPr/>
        </p:nvSpPr>
        <p:spPr>
          <a:xfrm>
            <a:off x="443908" y="3388473"/>
            <a:ext cx="8400372" cy="707886"/>
          </a:xfrm>
          <a:prstGeom prst="rect">
            <a:avLst/>
          </a:prstGeom>
          <a:noFill/>
        </p:spPr>
        <p:txBody>
          <a:bodyPr wrap="square" rtlCol="0">
            <a:spAutoFit/>
          </a:bodyPr>
          <a:lstStyle/>
          <a:p>
            <a:r>
              <a:rPr lang="ja-JP" altLang="ja-JP" sz="2000" dirty="0">
                <a:solidFill>
                  <a:srgbClr val="FF0000"/>
                </a:solidFill>
                <a:latin typeface="游ゴシック Medium" panose="020B0500000000000000" pitchFamily="50" charset="-128"/>
                <a:ea typeface="游ゴシック Medium" panose="020B0500000000000000" pitchFamily="50" charset="-128"/>
              </a:rPr>
              <a:t>自主防災</a:t>
            </a:r>
            <a:r>
              <a:rPr lang="ja-JP" altLang="en-US" sz="2000" dirty="0">
                <a:solidFill>
                  <a:srgbClr val="FF0000"/>
                </a:solidFill>
                <a:latin typeface="游ゴシック Medium" panose="020B0500000000000000" pitchFamily="50" charset="-128"/>
                <a:ea typeface="游ゴシック Medium" panose="020B0500000000000000" pitchFamily="50" charset="-128"/>
              </a:rPr>
              <a:t>組織</a:t>
            </a:r>
            <a:r>
              <a:rPr lang="ja-JP" altLang="en-US" sz="2000" dirty="0">
                <a:latin typeface="游ゴシック Medium" panose="020B0500000000000000" pitchFamily="50" charset="-128"/>
                <a:ea typeface="游ゴシック Medium" panose="020B0500000000000000" pitchFamily="50" charset="-128"/>
              </a:rPr>
              <a:t>における</a:t>
            </a:r>
            <a:r>
              <a:rPr lang="ja-JP" altLang="en-US" sz="2000" dirty="0">
                <a:solidFill>
                  <a:srgbClr val="FF0000"/>
                </a:solidFill>
                <a:latin typeface="游ゴシック Medium" panose="020B0500000000000000" pitchFamily="50" charset="-128"/>
                <a:ea typeface="游ゴシック Medium" panose="020B0500000000000000" pitchFamily="50" charset="-128"/>
              </a:rPr>
              <a:t>次世代火山防災リーダーの育成</a:t>
            </a:r>
            <a:r>
              <a:rPr lang="ja-JP" altLang="en-US" sz="2000" dirty="0">
                <a:latin typeface="游ゴシック Medium" panose="020B0500000000000000" pitchFamily="50" charset="-128"/>
                <a:ea typeface="游ゴシック Medium" panose="020B0500000000000000" pitchFamily="50" charset="-128"/>
              </a:rPr>
              <a:t>を目的に，富士山</a:t>
            </a:r>
            <a:r>
              <a:rPr lang="ja-JP" altLang="en-US" sz="2000" dirty="0">
                <a:solidFill>
                  <a:srgbClr val="FF0000"/>
                </a:solidFill>
                <a:latin typeface="游ゴシック Medium" panose="020B0500000000000000" pitchFamily="50" charset="-128"/>
                <a:ea typeface="游ゴシック Medium" panose="020B0500000000000000" pitchFamily="50" charset="-128"/>
              </a:rPr>
              <a:t>火山防災教育ツール</a:t>
            </a:r>
            <a:r>
              <a:rPr lang="ja-JP" altLang="en-US" sz="2000" dirty="0">
                <a:latin typeface="游ゴシック Medium" panose="020B0500000000000000" pitchFamily="50" charset="-128"/>
                <a:ea typeface="游ゴシック Medium" panose="020B0500000000000000" pitchFamily="50" charset="-128"/>
              </a:rPr>
              <a:t>の開発し，その効果を検証</a:t>
            </a:r>
            <a:endParaRPr lang="ja-JP" altLang="ja-JP" sz="2000" dirty="0">
              <a:latin typeface="游ゴシック Medium" panose="020B0500000000000000" pitchFamily="50" charset="-128"/>
              <a:ea typeface="游ゴシック Medium" panose="020B0500000000000000" pitchFamily="50" charset="-128"/>
            </a:endParaRPr>
          </a:p>
        </p:txBody>
      </p:sp>
      <p:sp>
        <p:nvSpPr>
          <p:cNvPr id="17" name="テキスト ボックス 16">
            <a:extLst>
              <a:ext uri="{FF2B5EF4-FFF2-40B4-BE49-F238E27FC236}">
                <a16:creationId xmlns:a16="http://schemas.microsoft.com/office/drawing/2014/main" id="{AE806235-B289-490A-8B76-532553640732}"/>
              </a:ext>
            </a:extLst>
          </p:cNvPr>
          <p:cNvSpPr txBox="1"/>
          <p:nvPr/>
        </p:nvSpPr>
        <p:spPr>
          <a:xfrm>
            <a:off x="433642" y="1577744"/>
            <a:ext cx="8268165" cy="1554272"/>
          </a:xfrm>
          <a:prstGeom prst="rect">
            <a:avLst/>
          </a:prstGeom>
          <a:noFill/>
        </p:spPr>
        <p:txBody>
          <a:bodyPr wrap="square" rtlCol="0">
            <a:spAutoFit/>
          </a:bodyPr>
          <a:lstStyle/>
          <a:p>
            <a:pPr marL="244373" indent="-244373">
              <a:spcBef>
                <a:spcPts val="600"/>
              </a:spcBef>
              <a:buFont typeface="Arial" panose="020B0604020202020204" pitchFamily="34" charset="0"/>
              <a:buChar char="•"/>
            </a:pPr>
            <a:r>
              <a:rPr lang="ja-JP" altLang="en-US" sz="2000" dirty="0">
                <a:latin typeface="游ゴシック Medium" panose="020B0500000000000000" pitchFamily="50" charset="-128"/>
                <a:ea typeface="游ゴシック Medium" panose="020B0500000000000000" pitchFamily="50" charset="-128"/>
              </a:rPr>
              <a:t>富士山は</a:t>
            </a:r>
            <a:r>
              <a:rPr lang="ja-JP" altLang="en-US" sz="2000" dirty="0">
                <a:latin typeface="游ゴシック Medium" panose="020B0500000000000000" pitchFamily="50" charset="-128"/>
                <a:ea typeface="游ゴシック Medium" panose="020B0500000000000000" pitchFamily="50" charset="-128"/>
                <a:cs typeface="Times New Roman" panose="02020603050405020304" pitchFamily="18" charset="0"/>
              </a:rPr>
              <a:t>宝永噴火以来</a:t>
            </a:r>
            <a:r>
              <a:rPr lang="en-US" altLang="ja-JP" sz="2000" dirty="0">
                <a:latin typeface="游ゴシック Medium" panose="020B0500000000000000" pitchFamily="50" charset="-128"/>
                <a:ea typeface="游ゴシック Medium" panose="020B0500000000000000" pitchFamily="50" charset="-128"/>
                <a:cs typeface="Times New Roman" panose="02020603050405020304" pitchFamily="18" charset="0"/>
              </a:rPr>
              <a:t>300</a:t>
            </a:r>
            <a:r>
              <a:rPr lang="ja-JP" altLang="en-US" sz="2000" dirty="0">
                <a:latin typeface="游ゴシック Medium" panose="020B0500000000000000" pitchFamily="50" charset="-128"/>
                <a:ea typeface="游ゴシック Medium" panose="020B0500000000000000" pitchFamily="50" charset="-128"/>
                <a:cs typeface="Times New Roman" panose="02020603050405020304" pitchFamily="18" charset="0"/>
              </a:rPr>
              <a:t>年以上噴火していない活火山</a:t>
            </a:r>
            <a:endParaRPr lang="en-US" altLang="ja-JP" sz="2000" dirty="0">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244373" indent="-244373">
              <a:spcBef>
                <a:spcPts val="600"/>
              </a:spcBef>
              <a:buFont typeface="Arial" panose="020B0604020202020204" pitchFamily="34" charset="0"/>
              <a:buChar char="•"/>
            </a:pPr>
            <a:r>
              <a:rPr lang="ja-JP" altLang="en-US" sz="2000" b="0" i="0" dirty="0">
                <a:solidFill>
                  <a:srgbClr val="222222"/>
                </a:solidFill>
                <a:effectLst/>
                <a:latin typeface="游ゴシック Medium" panose="020B0500000000000000" pitchFamily="50" charset="-128"/>
                <a:ea typeface="游ゴシック Medium" panose="020B0500000000000000" pitchFamily="50" charset="-128"/>
              </a:rPr>
              <a:t>避難等を支援する自主防災組織の役割が重要</a:t>
            </a:r>
            <a:endParaRPr lang="en-US" altLang="ja-JP" sz="2000" b="0" i="0" dirty="0">
              <a:solidFill>
                <a:srgbClr val="FF0000"/>
              </a:solidFill>
              <a:effectLst/>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244373" indent="-244373">
              <a:spcBef>
                <a:spcPts val="600"/>
              </a:spcBef>
              <a:buFont typeface="Arial" panose="020B0604020202020204" pitchFamily="34" charset="0"/>
              <a:buChar char="•"/>
            </a:pPr>
            <a:r>
              <a:rPr kumimoji="0" lang="ja-JP" altLang="ja-JP" sz="2000" b="0" i="0" u="none" strike="noStrike" cap="none" normalizeH="0" baseline="0" dirty="0">
                <a:ln>
                  <a:noFill/>
                </a:ln>
                <a:solidFill>
                  <a:srgbClr val="222222"/>
                </a:solidFill>
                <a:effectLst/>
                <a:latin typeface="游ゴシック Medium" panose="020B0500000000000000" pitchFamily="50" charset="-128"/>
                <a:ea typeface="游ゴシック Medium" panose="020B0500000000000000" pitchFamily="50" charset="-128"/>
                <a:cs typeface="Arial" panose="020B0604020202020204" pitchFamily="34" charset="0"/>
              </a:rPr>
              <a:t>高齢化や共働きの増加で自主防災の担い手が不足</a:t>
            </a:r>
            <a:endParaRPr kumimoji="0" lang="en-US" altLang="ja-JP" sz="2000" b="0" i="0" u="none" strike="noStrike" cap="none" normalizeH="0" baseline="0" dirty="0">
              <a:ln>
                <a:noFill/>
              </a:ln>
              <a:solidFill>
                <a:srgbClr val="222222"/>
              </a:solidFill>
              <a:effectLst/>
              <a:latin typeface="游ゴシック Medium" panose="020B0500000000000000" pitchFamily="50" charset="-128"/>
              <a:ea typeface="游ゴシック Medium" panose="020B0500000000000000" pitchFamily="50" charset="-128"/>
              <a:cs typeface="Arial" panose="020B0604020202020204" pitchFamily="34" charset="0"/>
            </a:endParaRPr>
          </a:p>
          <a:p>
            <a:pPr algn="r">
              <a:spcBef>
                <a:spcPts val="600"/>
              </a:spcBef>
            </a:pPr>
            <a:r>
              <a:rPr kumimoji="0" lang="ja-JP" altLang="en-US"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 防災</a:t>
            </a:r>
            <a:r>
              <a:rPr kumimoji="0" lang="ja-JP" altLang="ja-JP"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リーダーの育成が急務</a:t>
            </a:r>
            <a:r>
              <a:rPr kumimoji="0" lang="ja-JP" altLang="en-US"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a:t>
            </a:r>
            <a:r>
              <a:rPr kumimoji="0" lang="ja-JP" altLang="ja-JP"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rPr>
              <a:t> </a:t>
            </a:r>
          </a:p>
        </p:txBody>
      </p:sp>
      <p:pic>
        <p:nvPicPr>
          <p:cNvPr id="27" name="図 26">
            <a:extLst>
              <a:ext uri="{FF2B5EF4-FFF2-40B4-BE49-F238E27FC236}">
                <a16:creationId xmlns:a16="http://schemas.microsoft.com/office/drawing/2014/main" id="{7BE9C315-1360-4103-9CA9-19C0642C9E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r="1749" b="2309"/>
          <a:stretch/>
        </p:blipFill>
        <p:spPr bwMode="auto">
          <a:xfrm>
            <a:off x="2555425" y="4660089"/>
            <a:ext cx="2453789" cy="1625643"/>
          </a:xfrm>
          <a:prstGeom prst="rect">
            <a:avLst/>
          </a:prstGeom>
          <a:noFill/>
          <a:ln>
            <a:noFill/>
          </a:ln>
          <a:extLst>
            <a:ext uri="{53640926-AAD7-44D8-BBD7-CCE9431645EC}">
              <a14:shadowObscured xmlns:a14="http://schemas.microsoft.com/office/drawing/2010/main"/>
            </a:ext>
          </a:extLst>
        </p:spPr>
      </p:pic>
      <p:pic>
        <p:nvPicPr>
          <p:cNvPr id="31" name="図 30">
            <a:extLst>
              <a:ext uri="{FF2B5EF4-FFF2-40B4-BE49-F238E27FC236}">
                <a16:creationId xmlns:a16="http://schemas.microsoft.com/office/drawing/2014/main" id="{C00764C7-0BB0-422D-A07E-5A0C59705D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936" t="12266" r="433" b="-590"/>
          <a:stretch/>
        </p:blipFill>
        <p:spPr bwMode="auto">
          <a:xfrm>
            <a:off x="147755" y="4660090"/>
            <a:ext cx="2367032" cy="1625643"/>
          </a:xfrm>
          <a:prstGeom prst="rect">
            <a:avLst/>
          </a:prstGeom>
          <a:noFill/>
          <a:ln>
            <a:noFill/>
          </a:ln>
          <a:extLst>
            <a:ext uri="{53640926-AAD7-44D8-BBD7-CCE9431645EC}">
              <a14:shadowObscured xmlns:a14="http://schemas.microsoft.com/office/drawing/2010/main"/>
            </a:ext>
          </a:extLst>
        </p:spPr>
      </p:pic>
      <p:sp>
        <p:nvSpPr>
          <p:cNvPr id="3" name="テキスト ボックス 2">
            <a:extLst>
              <a:ext uri="{FF2B5EF4-FFF2-40B4-BE49-F238E27FC236}">
                <a16:creationId xmlns:a16="http://schemas.microsoft.com/office/drawing/2014/main" id="{A925F526-196D-4107-B1C8-DBC24E5B444B}"/>
              </a:ext>
            </a:extLst>
          </p:cNvPr>
          <p:cNvSpPr txBox="1"/>
          <p:nvPr/>
        </p:nvSpPr>
        <p:spPr>
          <a:xfrm>
            <a:off x="686216" y="6473895"/>
            <a:ext cx="3695242" cy="338554"/>
          </a:xfrm>
          <a:prstGeom prst="rect">
            <a:avLst/>
          </a:prstGeom>
          <a:noFill/>
        </p:spPr>
        <p:txBody>
          <a:bodyPr wrap="none" rtlCol="0">
            <a:spAutoFit/>
          </a:bodyPr>
          <a:lstStyle/>
          <a:p>
            <a:pPr algn="ctr"/>
            <a:r>
              <a:rPr lang="ja-JP" altLang="en-US" sz="1600" dirty="0">
                <a:latin typeface="+mn-ea"/>
                <a:cs typeface="Times New Roman" panose="02020603050405020304" pitchFamily="18" charset="0"/>
              </a:rPr>
              <a:t>開発した</a:t>
            </a:r>
            <a:r>
              <a:rPr lang="en-US" altLang="ja-JP" sz="1600" dirty="0">
                <a:solidFill>
                  <a:srgbClr val="FF0000"/>
                </a:solidFill>
                <a:latin typeface="+mn-ea"/>
                <a:cs typeface="Times New Roman" panose="02020603050405020304" pitchFamily="18" charset="0"/>
              </a:rPr>
              <a:t>Web</a:t>
            </a:r>
            <a:r>
              <a:rPr lang="ja-JP" altLang="en-US" sz="1600" dirty="0">
                <a:solidFill>
                  <a:srgbClr val="FF0000"/>
                </a:solidFill>
                <a:latin typeface="+mn-ea"/>
                <a:cs typeface="Times New Roman" panose="02020603050405020304" pitchFamily="18" charset="0"/>
              </a:rPr>
              <a:t>アプリケーション</a:t>
            </a:r>
            <a:r>
              <a:rPr lang="ja-JP" altLang="en-US" sz="1600" dirty="0">
                <a:latin typeface="+mn-ea"/>
                <a:cs typeface="Times New Roman" panose="02020603050405020304" pitchFamily="18" charset="0"/>
              </a:rPr>
              <a:t>ツール</a:t>
            </a:r>
          </a:p>
        </p:txBody>
      </p:sp>
      <p:pic>
        <p:nvPicPr>
          <p:cNvPr id="1026" name="Picture 2">
            <a:extLst>
              <a:ext uri="{FF2B5EF4-FFF2-40B4-BE49-F238E27FC236}">
                <a16:creationId xmlns:a16="http://schemas.microsoft.com/office/drawing/2014/main" id="{4613C6E4-B1C3-4016-9BC3-9B86BED431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79" r="8209" b="4957"/>
          <a:stretch/>
        </p:blipFill>
        <p:spPr bwMode="auto">
          <a:xfrm>
            <a:off x="4984544" y="4012779"/>
            <a:ext cx="4159456" cy="246111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C28CC0D-6546-4800-B290-EFA477F45066}"/>
              </a:ext>
            </a:extLst>
          </p:cNvPr>
          <p:cNvSpPr txBox="1"/>
          <p:nvPr/>
        </p:nvSpPr>
        <p:spPr>
          <a:xfrm>
            <a:off x="4833217" y="6473895"/>
            <a:ext cx="4288353" cy="338554"/>
          </a:xfrm>
          <a:prstGeom prst="rect">
            <a:avLst/>
          </a:prstGeom>
          <a:noFill/>
        </p:spPr>
        <p:txBody>
          <a:bodyPr wrap="none" rtlCol="0">
            <a:spAutoFit/>
          </a:bodyPr>
          <a:lstStyle/>
          <a:p>
            <a:pPr algn="ctr"/>
            <a:r>
              <a:rPr lang="ja-JP" altLang="en-US" sz="1600" dirty="0">
                <a:latin typeface="+mn-ea"/>
                <a:cs typeface="Times New Roman" panose="02020603050405020304" pitchFamily="18" charset="0"/>
              </a:rPr>
              <a:t>レーダーチャートを用いた振り返りシステム</a:t>
            </a:r>
          </a:p>
        </p:txBody>
      </p:sp>
      <p:sp>
        <p:nvSpPr>
          <p:cNvPr id="2" name="テキスト ボックス 1">
            <a:extLst>
              <a:ext uri="{FF2B5EF4-FFF2-40B4-BE49-F238E27FC236}">
                <a16:creationId xmlns:a16="http://schemas.microsoft.com/office/drawing/2014/main" id="{7F75370A-EB8F-4C8C-8541-226B22902045}"/>
              </a:ext>
            </a:extLst>
          </p:cNvPr>
          <p:cNvSpPr txBox="1"/>
          <p:nvPr/>
        </p:nvSpPr>
        <p:spPr>
          <a:xfrm>
            <a:off x="114855" y="130626"/>
            <a:ext cx="8914290" cy="954107"/>
          </a:xfrm>
          <a:prstGeom prst="rect">
            <a:avLst/>
          </a:prstGeom>
          <a:noFill/>
        </p:spPr>
        <p:txBody>
          <a:bodyPr wrap="square" rtlCol="0">
            <a:spAutoFit/>
          </a:bodyPr>
          <a:lstStyle/>
          <a:p>
            <a:pPr algn="ctr">
              <a:lnSpc>
                <a:spcPct val="100000"/>
              </a:lnSpc>
            </a:pPr>
            <a:r>
              <a:rPr lang="ja-JP" altLang="en-US" sz="3200" b="1" kern="100" dirty="0">
                <a:latin typeface="+mn-ea"/>
                <a:ea typeface="+mn-ea"/>
                <a:cs typeface="Times New Roman" panose="02020603050405020304" pitchFamily="18" charset="0"/>
              </a:rPr>
              <a:t>火山防災</a:t>
            </a:r>
            <a:endParaRPr lang="en-US" altLang="ja-JP" sz="3200" b="1" kern="100" dirty="0">
              <a:latin typeface="+mn-ea"/>
              <a:ea typeface="+mn-ea"/>
              <a:cs typeface="Times New Roman" panose="02020603050405020304" pitchFamily="18" charset="0"/>
            </a:endParaRPr>
          </a:p>
          <a:p>
            <a:pPr algn="ctr">
              <a:lnSpc>
                <a:spcPct val="100000"/>
              </a:lnSpc>
            </a:pPr>
            <a:r>
              <a:rPr lang="ja-JP" altLang="en-US" sz="2400" b="1" kern="100" dirty="0">
                <a:latin typeface="+mn-ea"/>
                <a:ea typeface="+mn-ea"/>
                <a:cs typeface="Times New Roman" panose="02020603050405020304" pitchFamily="18" charset="0"/>
              </a:rPr>
              <a:t>次世代火山防災リーダー育成ツールの開発</a:t>
            </a:r>
            <a:endParaRPr lang="en-US" altLang="ja-JP" sz="2400" b="1" kern="1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332465625"/>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5987767C-BDBF-4E3D-B801-76D085F38270}"/>
              </a:ext>
            </a:extLst>
          </p:cNvPr>
          <p:cNvPicPr>
            <a:picLocks noChangeAspect="1"/>
          </p:cNvPicPr>
          <p:nvPr/>
        </p:nvPicPr>
        <p:blipFill>
          <a:blip r:embed="rId3"/>
          <a:stretch>
            <a:fillRect/>
          </a:stretch>
        </p:blipFill>
        <p:spPr>
          <a:xfrm>
            <a:off x="4901400" y="800648"/>
            <a:ext cx="4184039" cy="3138030"/>
          </a:xfrm>
          <a:prstGeom prst="rect">
            <a:avLst/>
          </a:prstGeom>
        </p:spPr>
      </p:pic>
      <p:pic>
        <p:nvPicPr>
          <p:cNvPr id="20" name="図 19">
            <a:extLst>
              <a:ext uri="{FF2B5EF4-FFF2-40B4-BE49-F238E27FC236}">
                <a16:creationId xmlns:a16="http://schemas.microsoft.com/office/drawing/2014/main" id="{EAEE66BE-2CCB-4D68-84E8-0EF7B1FF6CD3}"/>
              </a:ext>
            </a:extLst>
          </p:cNvPr>
          <p:cNvPicPr>
            <a:picLocks noChangeAspect="1"/>
          </p:cNvPicPr>
          <p:nvPr/>
        </p:nvPicPr>
        <p:blipFill>
          <a:blip r:embed="rId4"/>
          <a:stretch>
            <a:fillRect/>
          </a:stretch>
        </p:blipFill>
        <p:spPr>
          <a:xfrm>
            <a:off x="7441919" y="1168273"/>
            <a:ext cx="1086642" cy="923382"/>
          </a:xfrm>
          <a:prstGeom prst="rect">
            <a:avLst/>
          </a:prstGeom>
        </p:spPr>
      </p:pic>
      <p:pic>
        <p:nvPicPr>
          <p:cNvPr id="6" name="図 5">
            <a:extLst>
              <a:ext uri="{FF2B5EF4-FFF2-40B4-BE49-F238E27FC236}">
                <a16:creationId xmlns:a16="http://schemas.microsoft.com/office/drawing/2014/main" id="{7B1E47AE-5564-48FA-A16A-8C9B8E5C64D3}"/>
              </a:ext>
            </a:extLst>
          </p:cNvPr>
          <p:cNvPicPr>
            <a:picLocks noChangeAspect="1"/>
          </p:cNvPicPr>
          <p:nvPr/>
        </p:nvPicPr>
        <p:blipFill>
          <a:blip r:embed="rId5"/>
          <a:stretch>
            <a:fillRect/>
          </a:stretch>
        </p:blipFill>
        <p:spPr>
          <a:xfrm>
            <a:off x="288217" y="4217635"/>
            <a:ext cx="2831576" cy="2123683"/>
          </a:xfrm>
          <a:prstGeom prst="rect">
            <a:avLst/>
          </a:prstGeom>
        </p:spPr>
      </p:pic>
      <p:sp>
        <p:nvSpPr>
          <p:cNvPr id="11" name="Title 1">
            <a:extLst>
              <a:ext uri="{FF2B5EF4-FFF2-40B4-BE49-F238E27FC236}">
                <a16:creationId xmlns:a16="http://schemas.microsoft.com/office/drawing/2014/main" id="{71C20B03-C542-448C-B7DC-6C9B8C229942}"/>
              </a:ext>
            </a:extLst>
          </p:cNvPr>
          <p:cNvSpPr>
            <a:spLocks noGrp="1"/>
          </p:cNvSpPr>
          <p:nvPr>
            <p:ph type="title"/>
          </p:nvPr>
        </p:nvSpPr>
        <p:spPr>
          <a:xfrm>
            <a:off x="1602147" y="222114"/>
            <a:ext cx="5939706" cy="607275"/>
          </a:xfrm>
        </p:spPr>
        <p:txBody>
          <a:bodyPr>
            <a:noAutofit/>
          </a:bodyPr>
          <a:lstStyle/>
          <a:p>
            <a:pPr algn="ctr"/>
            <a:r>
              <a:rPr lang="ja-JP" altLang="en-US" sz="3200" b="1" dirty="0">
                <a:latin typeface="+mn-ea"/>
                <a:ea typeface="+mn-ea"/>
              </a:rPr>
              <a:t>地震波形シミュレーション</a:t>
            </a:r>
            <a:endParaRPr lang="en-US" sz="3200" b="1" dirty="0">
              <a:latin typeface="+mn-ea"/>
              <a:ea typeface="+mn-ea"/>
            </a:endParaRPr>
          </a:p>
        </p:txBody>
      </p:sp>
      <p:pic>
        <p:nvPicPr>
          <p:cNvPr id="12" name="図 11">
            <a:extLst>
              <a:ext uri="{FF2B5EF4-FFF2-40B4-BE49-F238E27FC236}">
                <a16:creationId xmlns:a16="http://schemas.microsoft.com/office/drawing/2014/main" id="{493C558B-BB2B-4350-AB49-D10AC1A75561}"/>
              </a:ext>
            </a:extLst>
          </p:cNvPr>
          <p:cNvPicPr>
            <a:picLocks noChangeAspect="1"/>
          </p:cNvPicPr>
          <p:nvPr/>
        </p:nvPicPr>
        <p:blipFill rotWithShape="1">
          <a:blip r:embed="rId6"/>
          <a:srcRect l="10492"/>
          <a:stretch/>
        </p:blipFill>
        <p:spPr>
          <a:xfrm>
            <a:off x="3150916" y="4213424"/>
            <a:ext cx="2533255" cy="2122655"/>
          </a:xfrm>
          <a:prstGeom prst="rect">
            <a:avLst/>
          </a:prstGeom>
        </p:spPr>
      </p:pic>
      <p:pic>
        <p:nvPicPr>
          <p:cNvPr id="13" name="図 12">
            <a:extLst>
              <a:ext uri="{FF2B5EF4-FFF2-40B4-BE49-F238E27FC236}">
                <a16:creationId xmlns:a16="http://schemas.microsoft.com/office/drawing/2014/main" id="{564BB996-27A2-4A42-87ED-3E58C0323ACA}"/>
              </a:ext>
            </a:extLst>
          </p:cNvPr>
          <p:cNvPicPr>
            <a:picLocks noChangeAspect="1"/>
          </p:cNvPicPr>
          <p:nvPr/>
        </p:nvPicPr>
        <p:blipFill rotWithShape="1">
          <a:blip r:embed="rId7"/>
          <a:srcRect t="1787" b="2175"/>
          <a:stretch/>
        </p:blipFill>
        <p:spPr>
          <a:xfrm>
            <a:off x="6173877" y="4231199"/>
            <a:ext cx="2553032" cy="2166747"/>
          </a:xfrm>
          <a:prstGeom prst="rect">
            <a:avLst/>
          </a:prstGeom>
        </p:spPr>
      </p:pic>
      <p:pic>
        <p:nvPicPr>
          <p:cNvPr id="18" name="図 17">
            <a:extLst>
              <a:ext uri="{FF2B5EF4-FFF2-40B4-BE49-F238E27FC236}">
                <a16:creationId xmlns:a16="http://schemas.microsoft.com/office/drawing/2014/main" id="{9CCB6464-0578-415C-91D6-F54D9720564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336" b="89921" l="10000" r="90000">
                        <a14:foregroundMark x1="20563" y1="22332" x2="27042" y2="60277"/>
                        <a14:foregroundMark x1="27042" y1="60277" x2="47183" y2="75296"/>
                        <a14:foregroundMark x1="47183" y1="75296" x2="78732" y2="53162"/>
                        <a14:foregroundMark x1="78732" y1="53162" x2="72817" y2="37154"/>
                        <a14:foregroundMark x1="72817" y1="37154" x2="58310" y2="23715"/>
                        <a14:foregroundMark x1="58310" y1="23715" x2="27887" y2="19763"/>
                        <a14:foregroundMark x1="35493" y1="17787" x2="67465" y2="21937"/>
                        <a14:foregroundMark x1="67465" y1="21937" x2="68310" y2="22727"/>
                        <a14:foregroundMark x1="71268" y1="33794" x2="80141" y2="64229"/>
                        <a14:foregroundMark x1="80141" y1="64229" x2="80141" y2="64229"/>
                        <a14:foregroundMark x1="73239" y1="33597" x2="75493" y2="44664"/>
                        <a14:foregroundMark x1="78732" y1="47431" x2="76056" y2="18775"/>
                        <a14:foregroundMark x1="73521" y1="26087" x2="57465" y2="19170"/>
                        <a14:foregroundMark x1="65352" y1="16798" x2="53662" y2="13439"/>
                        <a14:foregroundMark x1="63803" y1="15613" x2="58310" y2="11858"/>
                        <a14:foregroundMark x1="76620" y1="60870" x2="79859" y2="67589"/>
                        <a14:foregroundMark x1="78451" y1="67589" x2="64366" y2="71937"/>
                        <a14:foregroundMark x1="75493" y1="71937" x2="72283" y2="75959"/>
                        <a14:foregroundMark x1="82817" y1="63043" x2="77606" y2="43281"/>
                        <a14:foregroundMark x1="80423" y1="47826" x2="82254" y2="32806"/>
                        <a14:foregroundMark x1="20845" y1="18182" x2="55352" y2="5336"/>
                        <a14:foregroundMark x1="23099" y1="55138" x2="50845" y2="79644"/>
                        <a14:foregroundMark x1="49718" y1="81225" x2="49718" y2="81225"/>
                        <a14:foregroundMark x1="43662" y1="77470" x2="76479" y2="72530"/>
                        <a14:foregroundMark x1="76479" y1="72530" x2="78028" y2="71344"/>
                        <a14:foregroundMark x1="84930" y1="66008" x2="77887" y2="25099"/>
                        <a14:foregroundMark x1="77887" y1="25099" x2="58451" y2="6324"/>
                        <a14:foregroundMark x1="86761" y1="63043" x2="72394" y2="18577"/>
                        <a14:foregroundMark x1="72394" y1="18577" x2="63521" y2="10870"/>
                        <a14:foregroundMark x1="87183" y1="54743" x2="82394" y2="27075"/>
                        <a14:backgroundMark x1="67887" y1="83202" x2="69155" y2="82806"/>
                        <a14:backgroundMark x1="69155" y1="82016" x2="67042" y2="81621"/>
                        <a14:backgroundMark x1="70845" y1="80435" x2="69437" y2="79644"/>
                        <a14:backgroundMark x1="70563" y1="79051" x2="69718" y2="79051"/>
                        <a14:backgroundMark x1="69155" y1="79051" x2="69155" y2="79051"/>
                        <a14:backgroundMark x1="69155" y1="80040" x2="68451" y2="80830"/>
                        <a14:backgroundMark x1="70282" y1="79644" x2="68451" y2="79644"/>
                        <a14:backgroundMark x1="65070" y1="81028" x2="71831" y2="78656"/>
                      </a14:backgroundRemoval>
                    </a14:imgEffect>
                  </a14:imgLayer>
                </a14:imgProps>
              </a:ext>
            </a:extLst>
          </a:blip>
          <a:stretch>
            <a:fillRect/>
          </a:stretch>
        </p:blipFill>
        <p:spPr>
          <a:xfrm>
            <a:off x="6593810" y="2320239"/>
            <a:ext cx="1633544" cy="1164187"/>
          </a:xfrm>
          <a:prstGeom prst="rect">
            <a:avLst/>
          </a:prstGeom>
        </p:spPr>
      </p:pic>
      <p:sp>
        <p:nvSpPr>
          <p:cNvPr id="2" name="正方形/長方形 1">
            <a:extLst>
              <a:ext uri="{FF2B5EF4-FFF2-40B4-BE49-F238E27FC236}">
                <a16:creationId xmlns:a16="http://schemas.microsoft.com/office/drawing/2014/main" id="{6F2584EF-618F-40F1-8553-050334CDA704}"/>
              </a:ext>
            </a:extLst>
          </p:cNvPr>
          <p:cNvSpPr/>
          <p:nvPr/>
        </p:nvSpPr>
        <p:spPr>
          <a:xfrm>
            <a:off x="413260" y="1046988"/>
            <a:ext cx="1126800" cy="4032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1"/>
                </a:solidFill>
                <a:effectLst/>
                <a:uLnTx/>
                <a:uFillTx/>
                <a:latin typeface="游ゴシック"/>
                <a:ea typeface="游ゴシック"/>
                <a:cs typeface="+mn-cs"/>
              </a:rPr>
              <a:t>研究内容</a:t>
            </a:r>
            <a:endParaRPr kumimoji="1" lang="en-US" altLang="ja-JP" sz="1800" b="1" i="0" u="none" strike="noStrike" kern="1200" cap="none" spc="0" normalizeH="0" baseline="0" noProof="0" dirty="0">
              <a:ln>
                <a:noFill/>
              </a:ln>
              <a:solidFill>
                <a:schemeClr val="bg1"/>
              </a:solidFill>
              <a:effectLst/>
              <a:uLnTx/>
              <a:uFillTx/>
              <a:latin typeface="游ゴシック"/>
              <a:ea typeface="游ゴシック"/>
              <a:cs typeface="+mn-cs"/>
            </a:endParaRPr>
          </a:p>
        </p:txBody>
      </p:sp>
      <p:sp>
        <p:nvSpPr>
          <p:cNvPr id="16" name="正方形/長方形 15">
            <a:extLst>
              <a:ext uri="{FF2B5EF4-FFF2-40B4-BE49-F238E27FC236}">
                <a16:creationId xmlns:a16="http://schemas.microsoft.com/office/drawing/2014/main" id="{DCAC0377-0740-49FD-811E-D41D7E7EDDD2}"/>
              </a:ext>
            </a:extLst>
          </p:cNvPr>
          <p:cNvSpPr/>
          <p:nvPr/>
        </p:nvSpPr>
        <p:spPr>
          <a:xfrm>
            <a:off x="423860" y="2459050"/>
            <a:ext cx="1126800" cy="4032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1"/>
                </a:solidFill>
                <a:effectLst/>
                <a:uLnTx/>
                <a:uFillTx/>
                <a:latin typeface="游ゴシック"/>
                <a:ea typeface="游ゴシック"/>
                <a:cs typeface="+mn-cs"/>
              </a:rPr>
              <a:t>目的</a:t>
            </a:r>
            <a:endParaRPr kumimoji="1" lang="en-US" altLang="ja-JP" sz="1800" b="1" i="0" u="none" strike="noStrike" kern="1200" cap="none" spc="0" normalizeH="0" baseline="0" noProof="0" dirty="0">
              <a:ln>
                <a:noFill/>
              </a:ln>
              <a:solidFill>
                <a:schemeClr val="bg1"/>
              </a:solidFill>
              <a:effectLst/>
              <a:uLnTx/>
              <a:uFillTx/>
              <a:latin typeface="游ゴシック"/>
              <a:ea typeface="游ゴシック"/>
              <a:cs typeface="+mn-cs"/>
            </a:endParaRPr>
          </a:p>
        </p:txBody>
      </p:sp>
      <p:sp>
        <p:nvSpPr>
          <p:cNvPr id="7" name="テキスト ボックス 6">
            <a:extLst>
              <a:ext uri="{FF2B5EF4-FFF2-40B4-BE49-F238E27FC236}">
                <a16:creationId xmlns:a16="http://schemas.microsoft.com/office/drawing/2014/main" id="{24038EC3-E3AA-403E-9CD1-913797125CA6}"/>
              </a:ext>
            </a:extLst>
          </p:cNvPr>
          <p:cNvSpPr txBox="1"/>
          <p:nvPr/>
        </p:nvSpPr>
        <p:spPr>
          <a:xfrm>
            <a:off x="426300" y="1606110"/>
            <a:ext cx="31854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実際の地震の特徴を反映させ</a:t>
            </a:r>
            <a:br>
              <a:rPr kumimoji="1" lang="en-US" altLang="ja-JP" sz="1800" b="0" i="0" u="none" strike="noStrike" kern="1200" cap="none" spc="0" normalizeH="0" baseline="0" noProof="0" dirty="0">
                <a:ln>
                  <a:noFill/>
                </a:ln>
                <a:solidFill>
                  <a:prstClr val="black"/>
                </a:solidFill>
                <a:effectLst/>
                <a:uLnTx/>
                <a:uFillTx/>
                <a:latin typeface="Calibri"/>
                <a:ea typeface="游ゴシック Medium"/>
                <a:cs typeface="+mn-cs"/>
              </a:rPr>
            </a:b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統計に基づいて地震波形予測</a:t>
            </a:r>
          </a:p>
        </p:txBody>
      </p:sp>
      <p:sp>
        <p:nvSpPr>
          <p:cNvPr id="19" name="テキスト ボックス 18">
            <a:extLst>
              <a:ext uri="{FF2B5EF4-FFF2-40B4-BE49-F238E27FC236}">
                <a16:creationId xmlns:a16="http://schemas.microsoft.com/office/drawing/2014/main" id="{5855590C-9FF8-45CA-BF06-1387AC16A5DF}"/>
              </a:ext>
            </a:extLst>
          </p:cNvPr>
          <p:cNvSpPr txBox="1"/>
          <p:nvPr/>
        </p:nvSpPr>
        <p:spPr>
          <a:xfrm>
            <a:off x="426300" y="3069275"/>
            <a:ext cx="41088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現実の地震動メカニズムに立脚しつつ</a:t>
            </a:r>
            <a:br>
              <a:rPr kumimoji="1" lang="en-US" altLang="ja-JP" sz="1800" b="0" i="0" u="none" strike="noStrike" kern="1200" cap="none" spc="0" normalizeH="0" baseline="0" noProof="0" dirty="0">
                <a:ln>
                  <a:noFill/>
                </a:ln>
                <a:solidFill>
                  <a:prstClr val="black"/>
                </a:solidFill>
                <a:effectLst/>
                <a:uLnTx/>
                <a:uFillTx/>
                <a:latin typeface="Calibri"/>
                <a:ea typeface="游ゴシック Medium"/>
                <a:cs typeface="+mn-cs"/>
              </a:rPr>
            </a:b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実用性も両立した地震波形予測の実現</a:t>
            </a:r>
          </a:p>
        </p:txBody>
      </p:sp>
      <p:pic>
        <p:nvPicPr>
          <p:cNvPr id="1026" name="Picture 2" descr="地震とビルのシルエット | 無料のAi・PNG白黒シルエットイラスト">
            <a:extLst>
              <a:ext uri="{FF2B5EF4-FFF2-40B4-BE49-F238E27FC236}">
                <a16:creationId xmlns:a16="http://schemas.microsoft.com/office/drawing/2014/main" id="{9CF5F36A-1F9A-4005-86A0-402F8C77105D}"/>
              </a:ext>
            </a:extLst>
          </p:cNvPr>
          <p:cNvPicPr>
            <a:picLocks noChangeAspect="1" noChangeArrowheads="1"/>
          </p:cNvPicPr>
          <p:nvPr/>
        </p:nvPicPr>
        <p:blipFill>
          <a:blip r:embed="rId10" cstate="print">
            <a:alphaModFix amt="83000"/>
            <a:extLst>
              <a:ext uri="{BEBA8EAE-BF5A-486C-A8C5-ECC9F3942E4B}">
                <a14:imgProps xmlns:a14="http://schemas.microsoft.com/office/drawing/2010/main">
                  <a14:imgLayer r:embed="rId11">
                    <a14:imgEffect>
                      <a14:backgroundRemoval t="10000" b="90000" l="10000" r="90000">
                        <a14:foregroundMark x1="28667" y1="35000" x2="30333" y2="47333"/>
                        <a14:foregroundMark x1="80000" y1="19667" x2="74667" y2="32667"/>
                      </a14:backgroundRemoval>
                    </a14:imgEffect>
                  </a14:imgLayer>
                </a14:imgProps>
              </a:ext>
              <a:ext uri="{28A0092B-C50C-407E-A947-70E740481C1C}">
                <a14:useLocalDpi xmlns:a14="http://schemas.microsoft.com/office/drawing/2010/main" val="0"/>
              </a:ext>
            </a:extLst>
          </a:blip>
          <a:srcRect/>
          <a:stretch>
            <a:fillRect/>
          </a:stretch>
        </p:blipFill>
        <p:spPr bwMode="auto">
          <a:xfrm>
            <a:off x="3932454" y="1351549"/>
            <a:ext cx="954265" cy="954265"/>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CD891D9E-EC57-46E1-8D6D-AFC07022FC98}"/>
              </a:ext>
            </a:extLst>
          </p:cNvPr>
          <p:cNvPicPr>
            <a:picLocks noChangeAspect="1"/>
          </p:cNvPicPr>
          <p:nvPr/>
        </p:nvPicPr>
        <p:blipFill>
          <a:blip r:embed="rId12">
            <a:biLevel thresh="75000"/>
            <a:extLst>
              <a:ext uri="{BEBA8EAE-BF5A-486C-A8C5-ECC9F3942E4B}">
                <a14:imgProps xmlns:a14="http://schemas.microsoft.com/office/drawing/2010/main">
                  <a14:imgLayer r:embed="rId13">
                    <a14:imgEffect>
                      <a14:backgroundRemoval t="3232" b="90909" l="1813" r="99582">
                        <a14:foregroundMark x1="32775" y1="15960" x2="32775" y2="14545"/>
                        <a14:foregroundMark x1="40028" y1="12121" x2="40446" y2="4040"/>
                        <a14:foregroundMark x1="35425" y1="91515" x2="35844" y2="79192"/>
                        <a14:foregroundMark x1="88006" y1="48081" x2="99582" y2="46667"/>
                        <a14:foregroundMark x1="11715" y1="46667" x2="2092" y2="44242"/>
                        <a14:foregroundMark x1="6416" y1="47475" x2="1813" y2="46061"/>
                      </a14:backgroundRemoval>
                    </a14:imgEffect>
                  </a14:imgLayer>
                </a14:imgProps>
              </a:ext>
            </a:extLst>
          </a:blip>
          <a:stretch>
            <a:fillRect/>
          </a:stretch>
        </p:blipFill>
        <p:spPr>
          <a:xfrm>
            <a:off x="3712090" y="2025426"/>
            <a:ext cx="677728" cy="467888"/>
          </a:xfrm>
          <a:prstGeom prst="rect">
            <a:avLst/>
          </a:prstGeom>
        </p:spPr>
      </p:pic>
    </p:spTree>
    <p:extLst>
      <p:ext uri="{BB962C8B-B14F-4D97-AF65-F5344CB8AC3E}">
        <p14:creationId xmlns:p14="http://schemas.microsoft.com/office/powerpoint/2010/main" val="3272966294"/>
      </p:ext>
    </p:extLst>
  </p:cSld>
  <p:clrMapOvr>
    <a:masterClrMapping/>
  </p:clrMapOvr>
</p:sld>
</file>

<file path=ppt/theme/theme1.xml><?xml version="1.0" encoding="utf-8"?>
<a:theme xmlns:a="http://schemas.openxmlformats.org/drawingml/2006/main" name="スライス">
  <a:themeElements>
    <a:clrScheme name="スライス">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スライス">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スライス">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75</TotalTime>
  <Words>889</Words>
  <Application>Microsoft Office PowerPoint</Application>
  <PresentationFormat>画面に合わせる (4:3)</PresentationFormat>
  <Paragraphs>191</Paragraphs>
  <Slides>15</Slides>
  <Notes>3</Notes>
  <HiddenSlides>0</HiddenSlides>
  <MMClips>2</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15</vt:i4>
      </vt:variant>
    </vt:vector>
  </HeadingPairs>
  <TitlesOfParts>
    <vt:vector size="31" baseType="lpstr">
      <vt:lpstr>AR CENA</vt:lpstr>
      <vt:lpstr>AR CHRISTY</vt:lpstr>
      <vt:lpstr>HGP明朝E</vt:lpstr>
      <vt:lpstr>HGS創英角ﾎﾟｯﾌﾟ体</vt:lpstr>
      <vt:lpstr>HGｺﾞｼｯｸM</vt:lpstr>
      <vt:lpstr>ＭＳ ゴシック</vt:lpstr>
      <vt:lpstr>UD デジタル 教科書体 NK-B</vt:lpstr>
      <vt:lpstr>メイリオ</vt:lpstr>
      <vt:lpstr>游ゴシック</vt:lpstr>
      <vt:lpstr>游ゴシック Medium</vt:lpstr>
      <vt:lpstr>Arial</vt:lpstr>
      <vt:lpstr>Calibri</vt:lpstr>
      <vt:lpstr>Century Gothic</vt:lpstr>
      <vt:lpstr>Times New Roman</vt:lpstr>
      <vt:lpstr>Wingdings 3</vt:lpstr>
      <vt:lpstr>スライス</vt:lpstr>
      <vt:lpstr>小檜山研究室</vt:lpstr>
      <vt:lpstr>PowerPoint プレゼンテーション</vt:lpstr>
      <vt:lpstr>PowerPoint プレゼンテーション</vt:lpstr>
      <vt:lpstr>PowerPoint プレゼンテーション</vt:lpstr>
      <vt:lpstr>PowerPoint プレゼンテーション</vt:lpstr>
      <vt:lpstr>人工知能を使った構造ヘルスモニタリング</vt:lpstr>
      <vt:lpstr>PowerPoint プレゼンテーション</vt:lpstr>
      <vt:lpstr>PowerPoint プレゼンテーション</vt:lpstr>
      <vt:lpstr>地震波形シミュレーション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しおり 牧</dc:creator>
  <cp:lastModifiedBy>春名 孝俊</cp:lastModifiedBy>
  <cp:revision>43</cp:revision>
  <dcterms:created xsi:type="dcterms:W3CDTF">2020-10-13T05:35:51Z</dcterms:created>
  <dcterms:modified xsi:type="dcterms:W3CDTF">2021-09-10T12:06:07Z</dcterms:modified>
</cp:coreProperties>
</file>